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37"/>
  </p:notesMasterIdLst>
  <p:sldIdLst>
    <p:sldId id="288" r:id="rId3"/>
    <p:sldId id="257" r:id="rId4"/>
    <p:sldId id="258" r:id="rId5"/>
    <p:sldId id="256" r:id="rId6"/>
    <p:sldId id="259" r:id="rId7"/>
    <p:sldId id="260" r:id="rId8"/>
    <p:sldId id="262" r:id="rId9"/>
    <p:sldId id="261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2" r:id="rId18"/>
    <p:sldId id="271" r:id="rId19"/>
    <p:sldId id="275" r:id="rId20"/>
    <p:sldId id="274" r:id="rId21"/>
    <p:sldId id="276" r:id="rId22"/>
    <p:sldId id="277" r:id="rId23"/>
    <p:sldId id="292" r:id="rId24"/>
    <p:sldId id="291" r:id="rId25"/>
    <p:sldId id="278" r:id="rId26"/>
    <p:sldId id="289" r:id="rId27"/>
    <p:sldId id="290" r:id="rId28"/>
    <p:sldId id="279" r:id="rId29"/>
    <p:sldId id="280" r:id="rId30"/>
    <p:sldId id="281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B737C-8568-394E-9230-4BD2967C316B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20164-5C1C-374A-B74D-76CF08550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7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dirty="0"/>
              <a:t>Note the difference with Bayesian learning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err="1"/>
              <a:t>Straightforwadly</a:t>
            </a:r>
            <a:r>
              <a:rPr lang="en-US" dirty="0"/>
              <a:t> generalizable for cases when </a:t>
            </a:r>
            <a:r>
              <a:rPr lang="en-US" dirty="0" err="1"/>
              <a:t>θ</a:t>
            </a:r>
            <a:r>
              <a:rPr lang="en-US" dirty="0"/>
              <a:t> and </a:t>
            </a:r>
            <a:r>
              <a:rPr lang="en-US" dirty="0" err="1"/>
              <a:t>γ</a:t>
            </a:r>
            <a:r>
              <a:rPr lang="en-US" dirty="0"/>
              <a:t> are functions of more then one argument</a:t>
            </a:r>
          </a:p>
          <a:p>
            <a:pPr>
              <a:defRPr/>
            </a:pPr>
            <a:r>
              <a:rPr lang="en-US" dirty="0"/>
              <a:t>2. Nice link to graph-theory </a:t>
            </a:r>
            <a:r>
              <a:rPr lang="en-US" dirty="0">
                <a:sym typeface="Wingdings"/>
              </a:rPr>
              <a:t> not enough time  ask me later</a:t>
            </a:r>
            <a:endParaRPr lang="en-US" dirty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8AAC43-530B-044E-BA90-4025AF266944}" type="slidenum">
              <a:rPr lang="en-US" sz="120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4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dirty="0"/>
              <a:t>Note the difference with Bayesian learning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err="1"/>
              <a:t>Straightforwadly</a:t>
            </a:r>
            <a:r>
              <a:rPr lang="en-US" dirty="0"/>
              <a:t> generalizable for cases when </a:t>
            </a:r>
            <a:r>
              <a:rPr lang="en-US" dirty="0" err="1"/>
              <a:t>θ</a:t>
            </a:r>
            <a:r>
              <a:rPr lang="en-US" dirty="0"/>
              <a:t> and </a:t>
            </a:r>
            <a:r>
              <a:rPr lang="en-US" dirty="0" err="1"/>
              <a:t>γ</a:t>
            </a:r>
            <a:r>
              <a:rPr lang="en-US" dirty="0"/>
              <a:t> are functions of more then one argument</a:t>
            </a:r>
          </a:p>
          <a:p>
            <a:pPr>
              <a:defRPr/>
            </a:pPr>
            <a:r>
              <a:rPr lang="en-US" dirty="0"/>
              <a:t>2. Nice link to graph-theory </a:t>
            </a:r>
            <a:r>
              <a:rPr lang="en-US" dirty="0">
                <a:sym typeface="Wingdings"/>
              </a:rPr>
              <a:t> not enough time  ask me later</a:t>
            </a:r>
            <a:endParaRPr lang="en-US" dirty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8AAC43-530B-044E-BA90-4025AF266944}" type="slidenum">
              <a:rPr lang="en-US" sz="120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dirty="0"/>
              <a:t>Note the difference with Bayesian learning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err="1"/>
              <a:t>Straightforwadly</a:t>
            </a:r>
            <a:r>
              <a:rPr lang="en-US" dirty="0"/>
              <a:t> generalizable for cases when </a:t>
            </a:r>
            <a:r>
              <a:rPr lang="en-US" dirty="0" err="1"/>
              <a:t>θ</a:t>
            </a:r>
            <a:r>
              <a:rPr lang="en-US" dirty="0"/>
              <a:t> and </a:t>
            </a:r>
            <a:r>
              <a:rPr lang="en-US" dirty="0" err="1"/>
              <a:t>γ</a:t>
            </a:r>
            <a:r>
              <a:rPr lang="en-US" dirty="0"/>
              <a:t> are functions of more then one argument</a:t>
            </a:r>
          </a:p>
          <a:p>
            <a:pPr>
              <a:defRPr/>
            </a:pPr>
            <a:r>
              <a:rPr lang="en-US" dirty="0"/>
              <a:t>2. Nice link to graph-theory </a:t>
            </a:r>
            <a:r>
              <a:rPr lang="en-US" dirty="0">
                <a:sym typeface="Wingdings"/>
              </a:rPr>
              <a:t> not enough time  ask me later</a:t>
            </a:r>
            <a:endParaRPr lang="en-US" dirty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8AAC43-530B-044E-BA90-4025AF266944}" type="slidenum">
              <a:rPr lang="en-US" sz="120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dirty="0"/>
              <a:t>Note the difference with Bayesian learning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err="1"/>
              <a:t>Straightforwadly</a:t>
            </a:r>
            <a:r>
              <a:rPr lang="en-US" dirty="0"/>
              <a:t> generalizable for cases when </a:t>
            </a:r>
            <a:r>
              <a:rPr lang="en-US" dirty="0" err="1"/>
              <a:t>θ</a:t>
            </a:r>
            <a:r>
              <a:rPr lang="en-US" dirty="0"/>
              <a:t> and </a:t>
            </a:r>
            <a:r>
              <a:rPr lang="en-US" dirty="0" err="1"/>
              <a:t>γ</a:t>
            </a:r>
            <a:r>
              <a:rPr lang="en-US" dirty="0"/>
              <a:t> are functions of more then one argument</a:t>
            </a:r>
          </a:p>
          <a:p>
            <a:pPr>
              <a:defRPr/>
            </a:pPr>
            <a:r>
              <a:rPr lang="en-US" dirty="0"/>
              <a:t>2. Nice link to graph-theory </a:t>
            </a:r>
            <a:r>
              <a:rPr lang="en-US" dirty="0">
                <a:sym typeface="Wingdings"/>
              </a:rPr>
              <a:t> not enough time  ask me later</a:t>
            </a:r>
            <a:endParaRPr lang="en-US" dirty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8AAC43-530B-044E-BA90-4025AF266944}" type="slidenum">
              <a:rPr lang="en-US" sz="1200">
                <a:solidFill>
                  <a:schemeClr val="tx1"/>
                </a:solidFill>
              </a:rPr>
              <a:pPr eaLnBrk="1" hangingPunct="1"/>
              <a:t>25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dirty="0"/>
              <a:t>Note the difference with Bayesian learning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err="1"/>
              <a:t>Straightforwadly</a:t>
            </a:r>
            <a:r>
              <a:rPr lang="en-US" dirty="0"/>
              <a:t> generalizable for cases when </a:t>
            </a:r>
            <a:r>
              <a:rPr lang="en-US" dirty="0" err="1"/>
              <a:t>θ</a:t>
            </a:r>
            <a:r>
              <a:rPr lang="en-US" dirty="0"/>
              <a:t> and </a:t>
            </a:r>
            <a:r>
              <a:rPr lang="en-US" dirty="0" err="1"/>
              <a:t>γ</a:t>
            </a:r>
            <a:r>
              <a:rPr lang="en-US" dirty="0"/>
              <a:t> are functions of more then one argument</a:t>
            </a:r>
          </a:p>
          <a:p>
            <a:pPr>
              <a:defRPr/>
            </a:pPr>
            <a:r>
              <a:rPr lang="en-US" dirty="0"/>
              <a:t>2. Nice link to graph-theory </a:t>
            </a:r>
            <a:r>
              <a:rPr lang="en-US" dirty="0">
                <a:sym typeface="Wingdings"/>
              </a:rPr>
              <a:t> not enough time  ask me later</a:t>
            </a:r>
            <a:endParaRPr lang="en-US" dirty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8AAC43-530B-044E-BA90-4025AF266944}" type="slidenum">
              <a:rPr lang="en-US" sz="1200">
                <a:solidFill>
                  <a:schemeClr val="tx1"/>
                </a:solidFill>
              </a:rPr>
              <a:pPr eaLnBrk="1" hangingPunct="1"/>
              <a:t>26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dirty="0"/>
              <a:t>Note the difference with Bayesian learning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err="1"/>
              <a:t>Straightforwadly</a:t>
            </a:r>
            <a:r>
              <a:rPr lang="en-US" dirty="0"/>
              <a:t> generalizable for cases when </a:t>
            </a:r>
            <a:r>
              <a:rPr lang="en-US" dirty="0" err="1"/>
              <a:t>θ</a:t>
            </a:r>
            <a:r>
              <a:rPr lang="en-US" dirty="0"/>
              <a:t> and </a:t>
            </a:r>
            <a:r>
              <a:rPr lang="en-US" dirty="0" err="1"/>
              <a:t>γ</a:t>
            </a:r>
            <a:r>
              <a:rPr lang="en-US" dirty="0"/>
              <a:t> are functions of more then one argument</a:t>
            </a:r>
          </a:p>
          <a:p>
            <a:pPr>
              <a:defRPr/>
            </a:pPr>
            <a:r>
              <a:rPr lang="en-US" dirty="0"/>
              <a:t>2. Nice link to graph-theory </a:t>
            </a:r>
            <a:r>
              <a:rPr lang="en-US" dirty="0">
                <a:sym typeface="Wingdings"/>
              </a:rPr>
              <a:t> not enough time  ask me later</a:t>
            </a:r>
            <a:endParaRPr lang="en-US" dirty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8AAC43-530B-044E-BA90-4025AF266944}" type="slidenum">
              <a:rPr lang="en-US" sz="1200">
                <a:solidFill>
                  <a:schemeClr val="tx1"/>
                </a:solidFill>
              </a:rPr>
              <a:pPr eaLnBrk="1" hangingPunct="1"/>
              <a:t>27</a:t>
            </a:fld>
            <a:endParaRPr 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trick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resoive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non-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Blue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approximation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growing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</a:t>
            </a:r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trick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resoive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non-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Blue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approximation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growing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</a:t>
            </a:r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trick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resoive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non-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Blue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approximation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growing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</a:t>
            </a:r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trick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resoive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non-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looking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Blue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sparse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approximation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gets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growing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dimension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</a:t>
            </a:r>
            <a:endParaRPr lang="de-DE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7A07-4D0D-5F45-8FE9-7A285DC49778}" type="slidenum">
              <a:rPr lang="en-US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844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EEF-38CE-2341-BE5A-0C0F098124CE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E744-B5EA-534E-9D08-20532682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5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EEF-38CE-2341-BE5A-0C0F098124CE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E744-B5EA-534E-9D08-20532682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0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EEF-38CE-2341-BE5A-0C0F098124CE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E744-B5EA-534E-9D08-20532682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26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60750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Berlin, den </a:t>
            </a:r>
            <a:fld id="{7976EEAC-BF68-5148-9632-6EFFFA048CAB}" type="datetime1">
              <a:rPr lang="de-DE">
                <a:solidFill>
                  <a:srgbClr val="FFFFFF"/>
                </a:solidFill>
              </a:rPr>
              <a:pPr>
                <a:defRPr/>
              </a:pPr>
              <a:t>05.04.18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005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Berlin, den </a:t>
            </a:r>
            <a:fld id="{50B7F72F-4246-D64F-B197-91723475F5D9}" type="datetime1">
              <a:rPr lang="de-DE">
                <a:solidFill>
                  <a:srgbClr val="FFFFFF"/>
                </a:solidFill>
              </a:rPr>
              <a:pPr>
                <a:defRPr/>
              </a:pPr>
              <a:t>05.04.18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487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Berlin, den </a:t>
            </a:r>
            <a:fld id="{A9C864AA-365F-594B-AA41-ADC9D46F1651}" type="datetime1">
              <a:rPr lang="de-DE">
                <a:solidFill>
                  <a:srgbClr val="FFFFFF"/>
                </a:solidFill>
              </a:rPr>
              <a:pPr>
                <a:defRPr/>
              </a:pPr>
              <a:t>05.04.18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7015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4005263"/>
            <a:ext cx="2820988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8538" y="4005263"/>
            <a:ext cx="2820987" cy="719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Berlin, den </a:t>
            </a:r>
            <a:fld id="{2D1431AB-9A1C-2F48-B596-810A02313F2C}" type="datetime1">
              <a:rPr lang="de-DE">
                <a:solidFill>
                  <a:srgbClr val="FFFFFF"/>
                </a:solidFill>
              </a:rPr>
              <a:pPr>
                <a:defRPr/>
              </a:pPr>
              <a:t>05.04.18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98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Berlin, den </a:t>
            </a:r>
            <a:fld id="{8E05CE67-D18F-5041-AF8E-40B338633F44}" type="datetime1">
              <a:rPr lang="de-DE">
                <a:solidFill>
                  <a:srgbClr val="FFFFFF"/>
                </a:solidFill>
              </a:rPr>
              <a:pPr>
                <a:defRPr/>
              </a:pPr>
              <a:t>05.04.18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520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Berlin, den </a:t>
            </a:r>
            <a:fld id="{0FFE0E31-9E6F-7C44-A9F9-1EAA3185BDC2}" type="datetime1">
              <a:rPr lang="de-DE">
                <a:solidFill>
                  <a:srgbClr val="FFFFFF"/>
                </a:solidFill>
              </a:rPr>
              <a:pPr>
                <a:defRPr/>
              </a:pPr>
              <a:t>05.04.18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628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Berlin, den </a:t>
            </a:r>
            <a:fld id="{EEB0E8C5-4A6A-9940-BDA6-2FE8A11F3ADC}" type="datetime1">
              <a:rPr lang="de-DE">
                <a:solidFill>
                  <a:srgbClr val="FFFFFF"/>
                </a:solidFill>
              </a:rPr>
              <a:pPr>
                <a:defRPr/>
              </a:pPr>
              <a:t>05.04.18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277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EEF-38CE-2341-BE5A-0C0F098124CE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E744-B5EA-534E-9D08-20532682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23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Berlin, den </a:t>
            </a:r>
            <a:fld id="{7534C96F-BF90-AF48-B65C-0970EF46AB63}" type="datetime1">
              <a:rPr lang="de-DE">
                <a:solidFill>
                  <a:srgbClr val="FFFFFF"/>
                </a:solidFill>
              </a:rPr>
              <a:pPr>
                <a:defRPr/>
              </a:pPr>
              <a:t>05.04.18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085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Berlin, den </a:t>
            </a:r>
            <a:fld id="{94196C86-EB6A-214C-9CED-EB6C084C10E7}" type="datetime1">
              <a:rPr lang="de-DE">
                <a:solidFill>
                  <a:srgbClr val="FFFFFF"/>
                </a:solidFill>
              </a:rPr>
              <a:pPr>
                <a:defRPr/>
              </a:pPr>
              <a:t>05.04.18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4683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Berlin, den </a:t>
            </a:r>
            <a:fld id="{CC01229F-88B7-C44B-ADF2-826526E082F4}" type="datetime1">
              <a:rPr lang="de-DE">
                <a:solidFill>
                  <a:srgbClr val="FFFFFF"/>
                </a:solidFill>
              </a:rPr>
              <a:pPr>
                <a:defRPr/>
              </a:pPr>
              <a:t>05.04.18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926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81725" y="2997200"/>
            <a:ext cx="1447800" cy="1727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35150" y="2997200"/>
            <a:ext cx="4194175" cy="1727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Berlin, den </a:t>
            </a:r>
            <a:fld id="{DA1B6B01-892B-1B48-AEF1-0393AE512546}" type="datetime1">
              <a:rPr lang="de-DE">
                <a:solidFill>
                  <a:srgbClr val="FFFFFF"/>
                </a:solidFill>
              </a:rPr>
              <a:pPr>
                <a:defRPr/>
              </a:pPr>
              <a:t>05.04.18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652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EEF-38CE-2341-BE5A-0C0F098124CE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E744-B5EA-534E-9D08-20532682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5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EEF-38CE-2341-BE5A-0C0F098124CE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E744-B5EA-534E-9D08-20532682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2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EEF-38CE-2341-BE5A-0C0F098124CE}" type="datetimeFigureOut">
              <a:rPr lang="en-US" smtClean="0"/>
              <a:t>4/5/18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E744-B5EA-534E-9D08-20532682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3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EEF-38CE-2341-BE5A-0C0F098124CE}" type="datetimeFigureOut">
              <a:rPr lang="en-US" smtClean="0"/>
              <a:t>4/5/18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E744-B5EA-534E-9D08-20532682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5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EEF-38CE-2341-BE5A-0C0F098124CE}" type="datetimeFigureOut">
              <a:rPr lang="en-US" smtClean="0"/>
              <a:t>4/5/18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E744-B5EA-534E-9D08-20532682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8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EEF-38CE-2341-BE5A-0C0F098124CE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E744-B5EA-534E-9D08-20532682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0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7FEEF-38CE-2341-BE5A-0C0F098124CE}" type="datetimeFigureOut">
              <a:rPr lang="en-US" smtClean="0"/>
              <a:t>4/5/18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E744-B5EA-534E-9D08-20532682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6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FEEF-38CE-2341-BE5A-0C0F098124CE}" type="datetimeFigureOut">
              <a:rPr lang="en-US" smtClean="0"/>
              <a:t>4/5/18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E744-B5EA-534E-9D08-20532682B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CCD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-2700338" y="-458788"/>
            <a:ext cx="6264276" cy="6264276"/>
          </a:xfrm>
          <a:prstGeom prst="ellipse">
            <a:avLst/>
          </a:prstGeom>
          <a:solidFill>
            <a:srgbClr val="DCAE1A">
              <a:alpha val="6313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00749A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08625" y="5857875"/>
            <a:ext cx="2087563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15" tIns="40058" rIns="80115" bIns="4005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bg1"/>
                </a:solidFill>
                <a:latin typeface="Trebuchet MS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r>
              <a:rPr lang="de-DE">
                <a:solidFill>
                  <a:srgbClr val="FFFFFF"/>
                </a:solidFill>
              </a:rPr>
              <a:t>USI Lugano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2997200"/>
            <a:ext cx="57943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0165" tIns="40083" rIns="80165" bIns="400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7524750" y="5229225"/>
            <a:ext cx="3168650" cy="31686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00749A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7974013" y="5678488"/>
            <a:ext cx="2271712" cy="2271712"/>
          </a:xfrm>
          <a:prstGeom prst="ellipse">
            <a:avLst/>
          </a:prstGeom>
          <a:solidFill>
            <a:srgbClr val="DCAE1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>
              <a:solidFill>
                <a:srgbClr val="00749A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4005263"/>
            <a:ext cx="5794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0165" tIns="40083" rIns="80165" bIns="40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Untertitelmasterformate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4794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sldNum="0" hdr="0" ftr="0"/>
  <p:txStyles>
    <p:titleStyle>
      <a:lvl1pPr algn="ctr" defTabSz="8016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8016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ctr" defTabSz="8016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ctr" defTabSz="8016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ctr" defTabSz="801688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ctr" defTabSz="801688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</a:defRPr>
      </a:lvl6pPr>
      <a:lvl7pPr marL="914400" algn="ctr" defTabSz="801688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</a:defRPr>
      </a:lvl7pPr>
      <a:lvl8pPr marL="1371600" algn="ctr" defTabSz="801688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</a:defRPr>
      </a:lvl8pPr>
      <a:lvl9pPr marL="1828800" algn="ctr" defTabSz="801688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</a:defRPr>
      </a:lvl9pPr>
    </p:titleStyle>
    <p:bodyStyle>
      <a:lvl1pPr marL="300038" indent="-300038" algn="ctr" defTabSz="801688" rtl="0" eaLnBrk="0" fontAlgn="base" hangingPunct="0">
        <a:spcBef>
          <a:spcPct val="20000"/>
        </a:spcBef>
        <a:spcAft>
          <a:spcPct val="0"/>
        </a:spcAft>
        <a:defRPr b="1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650875" indent="-250825" algn="r" defTabSz="801688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  <a:ea typeface="ＭＳ Ｐゴシック" charset="-128"/>
        </a:defRPr>
      </a:lvl2pPr>
      <a:lvl3pPr marL="1001713" indent="-200025" algn="r" defTabSz="801688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  <a:ea typeface="ＭＳ Ｐゴシック" charset="-128"/>
        </a:defRPr>
      </a:lvl3pPr>
      <a:lvl4pPr marL="1403350" indent="-201613" algn="r" defTabSz="801688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bg1"/>
          </a:solidFill>
          <a:latin typeface="+mn-lt"/>
          <a:ea typeface="ＭＳ Ｐゴシック" charset="-128"/>
        </a:defRPr>
      </a:lvl4pPr>
      <a:lvl5pPr marL="1803400" indent="-200025" algn="r" defTabSz="801688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ea typeface="ＭＳ Ｐゴシック" charset="-128"/>
        </a:defRPr>
      </a:lvl5pPr>
      <a:lvl6pPr marL="2260600" indent="-200025" algn="r" defTabSz="801688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ea typeface="ＭＳ Ｐゴシック" charset="-128"/>
        </a:defRPr>
      </a:lvl6pPr>
      <a:lvl7pPr marL="2717800" indent="-200025" algn="r" defTabSz="801688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ea typeface="ＭＳ Ｐゴシック" charset="-128"/>
        </a:defRPr>
      </a:lvl7pPr>
      <a:lvl8pPr marL="3175000" indent="-200025" algn="r" defTabSz="801688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ea typeface="ＭＳ Ｐゴシック" charset="-128"/>
        </a:defRPr>
      </a:lvl8pPr>
      <a:lvl9pPr marL="3632200" indent="-200025" algn="r" defTabSz="801688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mag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392502"/>
            <a:ext cx="7772400" cy="1470025"/>
          </a:xfrm>
        </p:spPr>
        <p:txBody>
          <a:bodyPr/>
          <a:lstStyle/>
          <a:p>
            <a:pPr eaLnBrk="1" hangingPunct="1"/>
            <a:r>
              <a:rPr lang="de-DE" sz="3600" b="0" dirty="0" err="1">
                <a:latin typeface="Trebuchet MS" charset="0"/>
                <a:ea typeface="ＭＳ Ｐゴシック" charset="0"/>
                <a:cs typeface="ＭＳ Ｐゴシック" charset="0"/>
              </a:rPr>
              <a:t>Towards</a:t>
            </a:r>
            <a:r>
              <a:rPr lang="de-DE" sz="3600" b="0" dirty="0">
                <a:latin typeface="Trebuchet MS" charset="0"/>
                <a:ea typeface="ＭＳ Ｐゴシック" charset="0"/>
                <a:cs typeface="ＭＳ Ｐゴシック" charset="0"/>
              </a:rPr>
              <a:t> a </a:t>
            </a:r>
            <a:r>
              <a:rPr lang="de-DE" sz="3600" b="0" dirty="0" err="1">
                <a:latin typeface="Trebuchet MS" charset="0"/>
                <a:ea typeface="ＭＳ Ｐゴシック" charset="0"/>
                <a:cs typeface="ＭＳ Ｐゴシック" charset="0"/>
              </a:rPr>
              <a:t>scalable</a:t>
            </a:r>
            <a:r>
              <a:rPr lang="de-DE" sz="3600" b="0" dirty="0">
                <a:latin typeface="Trebuchet MS" charset="0"/>
                <a:ea typeface="ＭＳ Ｐゴシック" charset="0"/>
                <a:cs typeface="ＭＳ Ｐゴシック" charset="0"/>
              </a:rPr>
              <a:t> multiscale </a:t>
            </a:r>
            <a:r>
              <a:rPr lang="de-DE" sz="3600" b="0" dirty="0" err="1">
                <a:latin typeface="Trebuchet MS" charset="0"/>
                <a:ea typeface="ＭＳ Ｐゴシック" charset="0"/>
                <a:cs typeface="ＭＳ Ｐゴシック" charset="0"/>
              </a:rPr>
              <a:t>analysis</a:t>
            </a:r>
            <a:r>
              <a:rPr lang="de-DE" sz="3600" b="0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3600" b="0" dirty="0" err="1">
                <a:latin typeface="Trebuchet MS" charset="0"/>
                <a:ea typeface="ＭＳ Ｐゴシック" charset="0"/>
                <a:cs typeface="ＭＳ Ｐゴシック" charset="0"/>
              </a:rPr>
              <a:t>of</a:t>
            </a:r>
            <a:r>
              <a:rPr lang="de-DE" sz="3600" b="0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3600" b="0" dirty="0" err="1">
                <a:latin typeface="Trebuchet MS" charset="0"/>
                <a:ea typeface="ＭＳ Ｐゴシック" charset="0"/>
                <a:cs typeface="ＭＳ Ｐゴシック" charset="0"/>
              </a:rPr>
              <a:t>geophysical</a:t>
            </a:r>
            <a:r>
              <a:rPr lang="de-DE" sz="3600" b="0" dirty="0">
                <a:latin typeface="Trebuchet MS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3600" b="0" dirty="0" err="1">
                <a:latin typeface="Trebuchet MS" charset="0"/>
                <a:ea typeface="ＭＳ Ｐゴシック" charset="0"/>
                <a:cs typeface="ＭＳ Ｐゴシック" charset="0"/>
              </a:rPr>
              <a:t>data</a:t>
            </a:r>
            <a:br>
              <a:rPr lang="de-DE" sz="3600" b="0" dirty="0"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de-DE" sz="2800" b="0" dirty="0">
                <a:latin typeface="Trebuchet MS" charset="0"/>
                <a:ea typeface="ＭＳ Ｐゴシック" charset="0"/>
                <a:cs typeface="ＭＳ Ｐゴシック" charset="0"/>
              </a:rPr>
              <a:t>Illia Horenko (USI Lugano)</a:t>
            </a:r>
            <a:endParaRPr lang="en-US" sz="3600" b="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06388"/>
            <a:ext cx="38623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697635"/>
            <a:ext cx="916620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Literature:</a:t>
            </a:r>
          </a:p>
          <a:p>
            <a:endParaRPr lang="en-US" sz="900" dirty="0"/>
          </a:p>
          <a:p>
            <a:r>
              <a:rPr lang="en-US" sz="900" dirty="0"/>
              <a:t>[1] S. Gerber, I. Horenko, </a:t>
            </a:r>
            <a:r>
              <a:rPr lang="en-US" sz="900" i="1" dirty="0"/>
              <a:t>On inference of causality for discrete state models in a multiscale context</a:t>
            </a:r>
            <a:r>
              <a:rPr lang="en-US" sz="900" dirty="0"/>
              <a:t>, </a:t>
            </a:r>
            <a:r>
              <a:rPr lang="en-US" sz="900" b="1" dirty="0"/>
              <a:t>Proceedings of the National Academy of Sciences of USA (PNAS)</a:t>
            </a:r>
            <a:r>
              <a:rPr lang="en-US" sz="900" dirty="0"/>
              <a:t>, 111(41): 14651-14656, 2014.</a:t>
            </a:r>
          </a:p>
          <a:p>
            <a:endParaRPr lang="en-US" sz="900" dirty="0"/>
          </a:p>
          <a:p>
            <a:r>
              <a:rPr lang="en-US" sz="900" dirty="0"/>
              <a:t>[2] S. Gerber, I. Horenko, </a:t>
            </a:r>
            <a:r>
              <a:rPr lang="en-US" sz="900" i="1" dirty="0"/>
              <a:t>Improving clustering by imposing network information</a:t>
            </a:r>
            <a:r>
              <a:rPr lang="en-US" sz="900" dirty="0"/>
              <a:t>, </a:t>
            </a:r>
            <a:r>
              <a:rPr lang="en-US" sz="900" b="1" dirty="0"/>
              <a:t>Science Advances (AAAS)</a:t>
            </a:r>
            <a:r>
              <a:rPr lang="en-US" sz="900" dirty="0"/>
              <a:t>,1(7): e1500163, 2015.</a:t>
            </a:r>
          </a:p>
          <a:p>
            <a:endParaRPr lang="en-US" sz="900" dirty="0"/>
          </a:p>
          <a:p>
            <a:r>
              <a:rPr lang="en-US" sz="900" dirty="0"/>
              <a:t>[3] S. Gerber, I. Horenko, </a:t>
            </a:r>
            <a:r>
              <a:rPr lang="en-US" sz="900" i="1" dirty="0"/>
              <a:t>Towards a direct and scalable identification of reduced models for categorical processes</a:t>
            </a:r>
            <a:r>
              <a:rPr lang="en-US" sz="900" dirty="0"/>
              <a:t>, </a:t>
            </a:r>
            <a:r>
              <a:rPr lang="en-US" sz="900" b="1" dirty="0"/>
              <a:t>Proceedings of the National Academy of Sciences of USA (PNAS)</a:t>
            </a:r>
            <a:r>
              <a:rPr lang="en-US" sz="900" dirty="0"/>
              <a:t>, 114(19): 4863-4868, 2017.</a:t>
            </a:r>
          </a:p>
          <a:p>
            <a:endParaRPr lang="en-US" sz="900" dirty="0"/>
          </a:p>
          <a:p>
            <a:r>
              <a:rPr lang="en-US" sz="900" dirty="0"/>
              <a:t>[4] L. </a:t>
            </a:r>
            <a:r>
              <a:rPr lang="en-US" sz="900" dirty="0" err="1"/>
              <a:t>Pospisil</a:t>
            </a:r>
            <a:r>
              <a:rPr lang="en-US" sz="900" dirty="0"/>
              <a:t>, P. </a:t>
            </a:r>
            <a:r>
              <a:rPr lang="en-US" sz="900" dirty="0" err="1"/>
              <a:t>Gagliardini</a:t>
            </a:r>
            <a:r>
              <a:rPr lang="en-US" sz="900" dirty="0"/>
              <a:t>, W. Sawyer, I. Horenko, </a:t>
            </a:r>
            <a:r>
              <a:rPr lang="en-US" sz="900" i="1" dirty="0"/>
              <a:t>On a scalable nonparametric </a:t>
            </a:r>
            <a:r>
              <a:rPr lang="en-US" sz="900" i="1" dirty="0" err="1"/>
              <a:t>denoising</a:t>
            </a:r>
            <a:r>
              <a:rPr lang="en-US" sz="900" i="1" dirty="0"/>
              <a:t> of time series signals</a:t>
            </a:r>
            <a:r>
              <a:rPr lang="en-US" sz="900" dirty="0"/>
              <a:t>, </a:t>
            </a:r>
            <a:r>
              <a:rPr lang="en-US" sz="900" b="1" dirty="0"/>
              <a:t>Communications in Applied Mathematics and Computational (</a:t>
            </a:r>
            <a:r>
              <a:rPr lang="en-US" sz="900" b="1" dirty="0" err="1"/>
              <a:t>CAMCoS</a:t>
            </a:r>
            <a:r>
              <a:rPr lang="en-US" sz="900" b="1" dirty="0"/>
              <a:t>)</a:t>
            </a:r>
            <a:r>
              <a:rPr lang="en-US" sz="900" dirty="0"/>
              <a:t>, 13(1): 107-138, 2018.</a:t>
            </a:r>
          </a:p>
          <a:p>
            <a:endParaRPr lang="en-US" sz="900" dirty="0"/>
          </a:p>
          <a:p>
            <a:r>
              <a:rPr lang="en-US" sz="900" dirty="0"/>
              <a:t>[5] S. Gerber, S. Olsson, F. </a:t>
            </a:r>
            <a:r>
              <a:rPr lang="en-US" sz="900" dirty="0" err="1"/>
              <a:t>Noé</a:t>
            </a:r>
            <a:r>
              <a:rPr lang="en-US" sz="900" dirty="0"/>
              <a:t>, I. Horenko, </a:t>
            </a:r>
            <a:r>
              <a:rPr lang="en-US" sz="900" i="1" dirty="0"/>
              <a:t>A scalable approach to the computation of invariant measures for high-dimensional Markovian systems</a:t>
            </a:r>
            <a:r>
              <a:rPr lang="en-US" sz="900" dirty="0"/>
              <a:t>, </a:t>
            </a:r>
            <a:r>
              <a:rPr lang="en-US" sz="900" b="1" dirty="0"/>
              <a:t>Nature Scientific Reports</a:t>
            </a:r>
            <a:r>
              <a:rPr lang="en-US" sz="900" dirty="0"/>
              <a:t>, 8(1): 1796-1806, 2018.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506114"/>
            <a:ext cx="3035300" cy="7112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6242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>
                <a:solidFill>
                  <a:prstClr val="black"/>
                </a:solidFill>
                <a:latin typeface="Calibri"/>
                <a:cs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-Estimation and </a:t>
            </a:r>
            <a:r>
              <a:rPr lang="de-DE" dirty="0" err="1">
                <a:solidFill>
                  <a:prstClr val="black"/>
                </a:solidFill>
                <a:latin typeface="Calibri"/>
                <a:cs typeface="Times New Roman" charset="0"/>
              </a:rPr>
              <a:t>Uncertainty</a:t>
            </a:r>
            <a:r>
              <a:rPr lang="de-DE" dirty="0">
                <a:solidFill>
                  <a:prstClr val="black"/>
                </a:solidFill>
                <a:latin typeface="Calibri"/>
                <a:cs typeface="Times New Roman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alibri"/>
                <a:cs typeface="Times New Roman" charset="0"/>
              </a:rPr>
              <a:t>Quantification</a:t>
            </a:r>
            <a:r>
              <a:rPr lang="de-DE" dirty="0">
                <a:solidFill>
                  <a:prstClr val="black"/>
                </a:solidFill>
                <a:latin typeface="Calibri"/>
                <a:cs typeface="Times New Roman" charset="0"/>
              </a:rPr>
              <a:t> (UQ)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80728"/>
            <a:ext cx="70739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628800"/>
            <a:ext cx="5956300" cy="673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9592" y="1052736"/>
            <a:ext cx="727280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12168" y="6362164"/>
            <a:ext cx="6156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F81BD"/>
                </a:solidFill>
              </a:rPr>
              <a:t>Gerber/Horenko, “Toward a direct and scalable identification of reduced models for categorical processes”, PNAS 114(19),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65360" y="1287083"/>
            <a:ext cx="439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(*)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3284" y="1731220"/>
            <a:ext cx="5545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(**)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72" y="3422459"/>
            <a:ext cx="8470900" cy="1562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20925597">
            <a:off x="2381291" y="3856038"/>
            <a:ext cx="4186137" cy="646331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“Curse of dimension”</a:t>
            </a:r>
          </a:p>
        </p:txBody>
      </p:sp>
    </p:spTree>
    <p:extLst>
      <p:ext uri="{BB962C8B-B14F-4D97-AF65-F5344CB8AC3E}">
        <p14:creationId xmlns:p14="http://schemas.microsoft.com/office/powerpoint/2010/main" val="264939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04" y="1424369"/>
            <a:ext cx="745521" cy="745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04" y="2403704"/>
            <a:ext cx="767775" cy="76406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Example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flipping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multiscale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coins</a:t>
            </a:r>
            <a:endParaRPr lang="de-DE" dirty="0">
              <a:solidFill>
                <a:schemeClr val="tx1"/>
              </a:solidFill>
              <a:latin typeface="+mj-lt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06" y="157881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30" y="26579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034" y="1410330"/>
            <a:ext cx="463600" cy="46136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57" idx="1"/>
          </p:cNvCxnSpPr>
          <p:nvPr/>
        </p:nvCxnSpPr>
        <p:spPr>
          <a:xfrm flipH="1">
            <a:off x="1114462" y="1321155"/>
            <a:ext cx="1916096" cy="47597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7" idx="1"/>
            <a:endCxn id="6" idx="3"/>
          </p:cNvCxnSpPr>
          <p:nvPr/>
        </p:nvCxnSpPr>
        <p:spPr>
          <a:xfrm flipH="1">
            <a:off x="1153879" y="1321155"/>
            <a:ext cx="1876679" cy="146458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5" idx="1"/>
            <a:endCxn id="6" idx="3"/>
          </p:cNvCxnSpPr>
          <p:nvPr/>
        </p:nvCxnSpPr>
        <p:spPr>
          <a:xfrm flipH="1" flipV="1">
            <a:off x="1153879" y="2785737"/>
            <a:ext cx="1874603" cy="40391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5" idx="1"/>
          </p:cNvCxnSpPr>
          <p:nvPr/>
        </p:nvCxnSpPr>
        <p:spPr>
          <a:xfrm flipH="1" flipV="1">
            <a:off x="1114462" y="1797132"/>
            <a:ext cx="1914020" cy="139252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3582" y="3205016"/>
            <a:ext cx="51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  <a:r>
              <a:rPr lang="en-US" b="1" baseline="30000" dirty="0"/>
              <a:t>t+1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 rot="5400000" flipV="1">
            <a:off x="6238619" y="1870970"/>
            <a:ext cx="2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766" y="1402983"/>
            <a:ext cx="450162" cy="45016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217504" y="203074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766" y="2191456"/>
            <a:ext cx="450162" cy="4501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034" y="894463"/>
            <a:ext cx="463600" cy="46136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034" y="2180258"/>
            <a:ext cx="463600" cy="46136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5400000" flipV="1">
            <a:off x="7746975" y="1868921"/>
            <a:ext cx="2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215428" y="12736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213352" y="80821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849" y="911112"/>
            <a:ext cx="450162" cy="45016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 rot="5400000" flipV="1">
            <a:off x="5473702" y="1870970"/>
            <a:ext cx="2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849" y="1402983"/>
            <a:ext cx="450162" cy="4501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849" y="2191456"/>
            <a:ext cx="450162" cy="45016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766" y="894463"/>
            <a:ext cx="463600" cy="46136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030558" y="1151878"/>
            <a:ext cx="123016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={1,1,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05042" y="2600283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={1,0,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7578" y="2615395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={0,0,</a:t>
            </a:r>
            <a:r>
              <a:rPr lang="mr-IN" sz="1600" b="1" dirty="0"/>
              <a:t>…</a:t>
            </a:r>
            <a:r>
              <a:rPr lang="en-US" sz="1600" b="1" dirty="0"/>
              <a:t>,0}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14771" y="837045"/>
            <a:ext cx="973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observed</a:t>
            </a:r>
          </a:p>
          <a:p>
            <a:pPr algn="ctr"/>
            <a:r>
              <a:rPr lang="en-US" sz="1600" b="1" dirty="0"/>
              <a:t>coin 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08380" y="2212404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408380" y="1679236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028482" y="3020378"/>
            <a:ext cx="123016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={0,0,</a:t>
            </a:r>
            <a:r>
              <a:rPr lang="mr-IN" sz="1600" b="1" dirty="0"/>
              <a:t>…</a:t>
            </a:r>
            <a:r>
              <a:rPr lang="en-US" sz="1600" b="1" dirty="0"/>
              <a:t>,0}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55962" y="2615395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={1,1,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95531" y="1384148"/>
            <a:ext cx="973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observed</a:t>
            </a:r>
          </a:p>
          <a:p>
            <a:pPr algn="ctr"/>
            <a:r>
              <a:rPr lang="en-US" sz="1600" b="1" dirty="0"/>
              <a:t>coin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2695" y="2053427"/>
            <a:ext cx="973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observed</a:t>
            </a:r>
          </a:p>
          <a:p>
            <a:pPr algn="ctr"/>
            <a:r>
              <a:rPr lang="en-US" sz="1600" b="1" dirty="0"/>
              <a:t>coin d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155962" y="659534"/>
            <a:ext cx="3988038" cy="24419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4258393" y="1750357"/>
            <a:ext cx="1522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Resolved Scales</a:t>
            </a:r>
          </a:p>
        </p:txBody>
      </p:sp>
      <p:grpSp>
        <p:nvGrpSpPr>
          <p:cNvPr id="8" name="Group 7"/>
          <p:cNvGrpSpPr/>
          <p:nvPr/>
        </p:nvGrpSpPr>
        <p:grpSpPr>
          <a:xfrm rot="763026">
            <a:off x="1045806" y="2902305"/>
            <a:ext cx="2275849" cy="459893"/>
            <a:chOff x="112410" y="3843848"/>
            <a:chExt cx="2275849" cy="459893"/>
          </a:xfrm>
        </p:grpSpPr>
        <p:sp>
          <p:nvSpPr>
            <p:cNvPr id="69" name="Rectangle 68"/>
            <p:cNvSpPr/>
            <p:nvPr/>
          </p:nvSpPr>
          <p:spPr>
            <a:xfrm>
              <a:off x="112410" y="3965187"/>
              <a:ext cx="22758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P[Y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t+1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=0|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={0,</a:t>
              </a:r>
              <a:r>
                <a:rPr lang="mr-IN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…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,0}]                                                 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13773" y="384384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^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 rot="19213724">
            <a:off x="1026566" y="1836274"/>
            <a:ext cx="2275849" cy="459893"/>
            <a:chOff x="112410" y="3843848"/>
            <a:chExt cx="2275849" cy="459893"/>
          </a:xfrm>
        </p:grpSpPr>
        <p:sp>
          <p:nvSpPr>
            <p:cNvPr id="133" name="Rectangle 132"/>
            <p:cNvSpPr/>
            <p:nvPr/>
          </p:nvSpPr>
          <p:spPr>
            <a:xfrm>
              <a:off x="112410" y="3965187"/>
              <a:ext cx="22758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P[Y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t+1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=0|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={1,</a:t>
              </a:r>
              <a:r>
                <a:rPr lang="mr-IN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…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,1}]                                                 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913773" y="384384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^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 rot="20798277">
            <a:off x="904342" y="1096302"/>
            <a:ext cx="2275849" cy="459893"/>
            <a:chOff x="112410" y="3843848"/>
            <a:chExt cx="2275849" cy="459893"/>
          </a:xfrm>
        </p:grpSpPr>
        <p:sp>
          <p:nvSpPr>
            <p:cNvPr id="137" name="Rectangle 136"/>
            <p:cNvSpPr/>
            <p:nvPr/>
          </p:nvSpPr>
          <p:spPr>
            <a:xfrm>
              <a:off x="112410" y="3965187"/>
              <a:ext cx="22758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P[Y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t+1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=1|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={1,</a:t>
              </a:r>
              <a:r>
                <a:rPr lang="mr-IN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…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,1}]                                                 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913773" y="384384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^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48327" y="3175233"/>
            <a:ext cx="4295673" cy="1294445"/>
            <a:chOff x="4848327" y="3175233"/>
            <a:chExt cx="4295673" cy="1294445"/>
          </a:xfrm>
        </p:grpSpPr>
        <p:sp>
          <p:nvSpPr>
            <p:cNvPr id="99" name="Rounded Rectangle 98"/>
            <p:cNvSpPr/>
            <p:nvPr/>
          </p:nvSpPr>
          <p:spPr>
            <a:xfrm>
              <a:off x="5155962" y="3218290"/>
              <a:ext cx="3988038" cy="1228384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3034" y="3453218"/>
              <a:ext cx="463600" cy="461360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7213352" y="3366972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b="1" dirty="0"/>
                <a:t>…</a:t>
              </a:r>
              <a:endParaRPr lang="en-US" b="1" dirty="0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4849" y="3469867"/>
              <a:ext cx="450162" cy="450162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9766" y="3453218"/>
              <a:ext cx="463600" cy="461360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8355734" y="3395800"/>
              <a:ext cx="6917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latent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coin 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413422" y="4093007"/>
              <a:ext cx="773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FF0000"/>
                  </a:solidFill>
                </a:rPr>
                <a:t>X</a:t>
              </a:r>
              <a:r>
                <a:rPr lang="en-US" sz="1600" b="1" baseline="30000" dirty="0" err="1">
                  <a:solidFill>
                    <a:srgbClr val="FF0000"/>
                  </a:solidFill>
                </a:rPr>
                <a:t>t</a:t>
              </a:r>
              <a:r>
                <a:rPr lang="en-US" sz="1600" b="1" dirty="0">
                  <a:solidFill>
                    <a:srgbClr val="FF0000"/>
                  </a:solidFill>
                </a:rPr>
                <a:t>=x(1)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5400000" flipV="1">
              <a:off x="6253707" y="3979724"/>
              <a:ext cx="227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b="1" dirty="0"/>
                <a:t>…</a:t>
              </a:r>
              <a:endParaRPr lang="en-US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 rot="5400000" flipV="1">
              <a:off x="7762063" y="3977675"/>
              <a:ext cx="227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b="1" dirty="0"/>
                <a:t>…</a:t>
              </a:r>
              <a:endParaRPr lang="en-US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 rot="5400000" flipV="1">
              <a:off x="5488790" y="3979724"/>
              <a:ext cx="227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b="1" dirty="0"/>
                <a:t>…</a:t>
              </a:r>
              <a:endParaRPr lang="en-US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166562" y="4108119"/>
              <a:ext cx="773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FF0000"/>
                  </a:solidFill>
                </a:rPr>
                <a:t>X</a:t>
              </a:r>
              <a:r>
                <a:rPr lang="en-US" sz="1600" b="1" baseline="30000" dirty="0" err="1">
                  <a:solidFill>
                    <a:srgbClr val="FF0000"/>
                  </a:solidFill>
                </a:rPr>
                <a:t>t</a:t>
              </a:r>
              <a:r>
                <a:rPr lang="en-US" sz="1600" b="1" dirty="0">
                  <a:solidFill>
                    <a:srgbClr val="FF0000"/>
                  </a:solidFill>
                </a:rPr>
                <a:t>=x(2)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59830" y="4108119"/>
              <a:ext cx="781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FF0000"/>
                  </a:solidFill>
                </a:rPr>
                <a:t>X</a:t>
              </a:r>
              <a:r>
                <a:rPr lang="en-US" sz="1600" b="1" baseline="30000" dirty="0" err="1">
                  <a:solidFill>
                    <a:srgbClr val="FF0000"/>
                  </a:solidFill>
                </a:rPr>
                <a:t>t</a:t>
              </a:r>
              <a:r>
                <a:rPr lang="en-US" sz="1600" b="1" dirty="0">
                  <a:solidFill>
                    <a:srgbClr val="FF0000"/>
                  </a:solidFill>
                </a:rPr>
                <a:t>=x(K)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 rot="16200000">
              <a:off x="4370381" y="3653179"/>
              <a:ext cx="1294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Latent Scales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443439" y="403151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^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681659" y="406379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^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194503" y="402742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^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434799" y="406174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^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685695" y="402537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^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941079" y="405764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054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04" y="1424369"/>
            <a:ext cx="745521" cy="745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04" y="2403704"/>
            <a:ext cx="767775" cy="76406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Example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flipping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multiscale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coins</a:t>
            </a:r>
            <a:endParaRPr lang="de-DE" dirty="0">
              <a:solidFill>
                <a:schemeClr val="tx1"/>
              </a:solidFill>
              <a:latin typeface="+mj-lt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06" y="157881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30" y="26579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034" y="1410330"/>
            <a:ext cx="463600" cy="46136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57" idx="1"/>
          </p:cNvCxnSpPr>
          <p:nvPr/>
        </p:nvCxnSpPr>
        <p:spPr>
          <a:xfrm flipH="1">
            <a:off x="1114462" y="1321155"/>
            <a:ext cx="1916096" cy="47597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7" idx="1"/>
            <a:endCxn id="6" idx="3"/>
          </p:cNvCxnSpPr>
          <p:nvPr/>
        </p:nvCxnSpPr>
        <p:spPr>
          <a:xfrm flipH="1">
            <a:off x="1153879" y="1321155"/>
            <a:ext cx="1876679" cy="146458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5" idx="1"/>
            <a:endCxn id="6" idx="3"/>
          </p:cNvCxnSpPr>
          <p:nvPr/>
        </p:nvCxnSpPr>
        <p:spPr>
          <a:xfrm flipH="1" flipV="1">
            <a:off x="1153879" y="2785737"/>
            <a:ext cx="1874603" cy="40391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5" idx="1"/>
          </p:cNvCxnSpPr>
          <p:nvPr/>
        </p:nvCxnSpPr>
        <p:spPr>
          <a:xfrm flipH="1" flipV="1">
            <a:off x="1114462" y="1797132"/>
            <a:ext cx="1914020" cy="139252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3582" y="3205016"/>
            <a:ext cx="51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  <a:r>
              <a:rPr lang="en-US" b="1" baseline="30000" dirty="0"/>
              <a:t>t+1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 rot="5400000" flipV="1">
            <a:off x="6238619" y="1870970"/>
            <a:ext cx="2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766" y="1402983"/>
            <a:ext cx="450162" cy="45016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217504" y="203074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766" y="2191456"/>
            <a:ext cx="450162" cy="4501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034" y="894463"/>
            <a:ext cx="463600" cy="46136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034" y="2180258"/>
            <a:ext cx="463600" cy="46136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5400000" flipV="1">
            <a:off x="7746975" y="1868921"/>
            <a:ext cx="2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215428" y="12736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213352" y="80821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49" y="911112"/>
            <a:ext cx="450162" cy="45016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 rot="5400000" flipV="1">
            <a:off x="5473702" y="1870970"/>
            <a:ext cx="2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49" y="1402983"/>
            <a:ext cx="450162" cy="4501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49" y="2191456"/>
            <a:ext cx="450162" cy="45016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766" y="894463"/>
            <a:ext cx="463600" cy="46136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030558" y="1151878"/>
            <a:ext cx="123016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={1,1,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05042" y="2600283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={1,0,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7578" y="2615395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={0,0,</a:t>
            </a:r>
            <a:r>
              <a:rPr lang="mr-IN" sz="1600" b="1" dirty="0"/>
              <a:t>…</a:t>
            </a:r>
            <a:r>
              <a:rPr lang="en-US" sz="1600" b="1" dirty="0"/>
              <a:t>,0}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14771" y="837045"/>
            <a:ext cx="973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observed</a:t>
            </a:r>
          </a:p>
          <a:p>
            <a:pPr algn="ctr"/>
            <a:r>
              <a:rPr lang="en-US" sz="1600" b="1" dirty="0"/>
              <a:t>coin 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08380" y="2212404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408380" y="1679236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028482" y="3020378"/>
            <a:ext cx="123016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={0,0,</a:t>
            </a:r>
            <a:r>
              <a:rPr lang="mr-IN" sz="1600" b="1" dirty="0"/>
              <a:t>…</a:t>
            </a:r>
            <a:r>
              <a:rPr lang="en-US" sz="1600" b="1" dirty="0"/>
              <a:t>,0}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55962" y="2615395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={1,1,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95531" y="1384148"/>
            <a:ext cx="973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observed</a:t>
            </a:r>
          </a:p>
          <a:p>
            <a:pPr algn="ctr"/>
            <a:r>
              <a:rPr lang="en-US" sz="1600" b="1" dirty="0"/>
              <a:t>coin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2695" y="2053427"/>
            <a:ext cx="973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observed</a:t>
            </a:r>
          </a:p>
          <a:p>
            <a:pPr algn="ctr"/>
            <a:r>
              <a:rPr lang="en-US" sz="1600" b="1" dirty="0"/>
              <a:t>coin d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155962" y="659534"/>
            <a:ext cx="3988038" cy="24419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4258393" y="1750357"/>
            <a:ext cx="1522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Resolved Scales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-4292" y="4608743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</a:t>
            </a:r>
            <a:r>
              <a:rPr lang="en-US" baseline="30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{x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(1)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(2)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,...,x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(n)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}</a:t>
            </a:r>
          </a:p>
        </p:txBody>
      </p:sp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737965"/>
              </p:ext>
            </p:extLst>
          </p:nvPr>
        </p:nvGraphicFramePr>
        <p:xfrm>
          <a:off x="263170" y="4673036"/>
          <a:ext cx="152813" cy="26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5" imgW="127000" imgH="127000" progId="Equation.DSMT4">
                  <p:embed/>
                </p:oleObj>
              </mc:Choice>
              <mc:Fallback>
                <p:oleObj name="Equation" r:id="rId5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170" y="4673036"/>
                        <a:ext cx="152813" cy="263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1959378" y="4567419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911563" y="4600151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</a:t>
            </a:r>
            <a:r>
              <a:rPr lang="en-US" baseline="30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{y(1),y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(2)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,...,y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(m)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}</a:t>
            </a:r>
          </a:p>
        </p:txBody>
      </p: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900028"/>
              </p:ext>
            </p:extLst>
          </p:nvPr>
        </p:nvGraphicFramePr>
        <p:xfrm>
          <a:off x="5161815" y="4687874"/>
          <a:ext cx="152813" cy="26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7" imgW="127000" imgH="127000" progId="Equation.DSMT4">
                  <p:embed/>
                </p:oleObj>
              </mc:Choice>
              <mc:Fallback>
                <p:oleObj name="Equation" r:id="rId7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61815" y="4687874"/>
                        <a:ext cx="152813" cy="263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11"/>
          <p:cNvSpPr/>
          <p:nvPr/>
        </p:nvSpPr>
        <p:spPr>
          <a:xfrm>
            <a:off x="2386008" y="4600154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</a:t>
            </a:r>
            <a:r>
              <a:rPr lang="en-US" baseline="30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{x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(1)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(2)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,...,x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(K)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}</a:t>
            </a:r>
          </a:p>
        </p:txBody>
      </p:sp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288682"/>
              </p:ext>
            </p:extLst>
          </p:nvPr>
        </p:nvGraphicFramePr>
        <p:xfrm>
          <a:off x="2670588" y="4687877"/>
          <a:ext cx="152813" cy="26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8" imgW="127000" imgH="127000" progId="Equation.DSMT4">
                  <p:embed/>
                </p:oleObj>
              </mc:Choice>
              <mc:Fallback>
                <p:oleObj name="Equation" r:id="rId8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0588" y="4687877"/>
                        <a:ext cx="152813" cy="263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2407487" y="454839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^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61348" y="458226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22818" y="458227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^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804648" y="458227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^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313068" y="4567422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911" y="4956828"/>
            <a:ext cx="2556148" cy="429379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2673" y="5592816"/>
            <a:ext cx="1355228" cy="234817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9057" y="5008576"/>
            <a:ext cx="2435385" cy="36228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6109" y="5542338"/>
            <a:ext cx="1348519" cy="26836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74884" y="6214984"/>
            <a:ext cx="1435737" cy="2482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4" name="TextBox 123"/>
          <p:cNvSpPr txBox="1"/>
          <p:nvPr/>
        </p:nvSpPr>
        <p:spPr>
          <a:xfrm rot="3242532">
            <a:off x="2484304" y="5786598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 rot="18357468" flipV="1">
            <a:off x="4008277" y="5803534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TextBox 125"/>
          <p:cNvSpPr txBox="1"/>
          <p:nvPr/>
        </p:nvSpPr>
        <p:spPr>
          <a:xfrm rot="5400000">
            <a:off x="1908585" y="5261678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 rot="5400000">
            <a:off x="4380806" y="5261681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644782" y="3970646"/>
            <a:ext cx="146822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π</a:t>
            </a:r>
            <a:r>
              <a:rPr lang="en-US" baseline="-250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Y</a:t>
            </a:r>
            <a:r>
              <a:rPr lang="en-US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(t) = 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Λ</a:t>
            </a:r>
            <a:r>
              <a:rPr lang="en-US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π</a:t>
            </a:r>
            <a:r>
              <a:rPr lang="en-US" baseline="-250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(t)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644782" y="3970646"/>
            <a:ext cx="1557878" cy="3658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TextBox 129"/>
          <p:cNvSpPr txBox="1"/>
          <p:nvPr/>
        </p:nvSpPr>
        <p:spPr>
          <a:xfrm rot="19618103" flipV="1">
            <a:off x="2213382" y="4194902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1" name="TextBox 130"/>
          <p:cNvSpPr txBox="1"/>
          <p:nvPr/>
        </p:nvSpPr>
        <p:spPr>
          <a:xfrm rot="1981897">
            <a:off x="4160680" y="4194905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170" y="6016632"/>
            <a:ext cx="21904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rgbClr val="4F81BD"/>
                </a:solidFill>
              </a:rPr>
              <a:t>reduced/latent Bayesian models</a:t>
            </a:r>
          </a:p>
          <a:p>
            <a:pPr lvl="0" algn="ctr"/>
            <a:r>
              <a:rPr lang="en-US" sz="1400" dirty="0">
                <a:solidFill>
                  <a:srgbClr val="4F81BD"/>
                </a:solidFill>
              </a:rPr>
              <a:t>(Th. Hoffman, ‘99,’01)</a:t>
            </a:r>
          </a:p>
        </p:txBody>
      </p:sp>
      <p:grpSp>
        <p:nvGrpSpPr>
          <p:cNvPr id="8" name="Group 7"/>
          <p:cNvGrpSpPr/>
          <p:nvPr/>
        </p:nvGrpSpPr>
        <p:grpSpPr>
          <a:xfrm rot="763026">
            <a:off x="1045806" y="2902305"/>
            <a:ext cx="2275849" cy="459893"/>
            <a:chOff x="112410" y="3843848"/>
            <a:chExt cx="2275849" cy="459893"/>
          </a:xfrm>
        </p:grpSpPr>
        <p:sp>
          <p:nvSpPr>
            <p:cNvPr id="69" name="Rectangle 68"/>
            <p:cNvSpPr/>
            <p:nvPr/>
          </p:nvSpPr>
          <p:spPr>
            <a:xfrm>
              <a:off x="112410" y="3965187"/>
              <a:ext cx="22758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P[Y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t+1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=0|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={0,</a:t>
              </a:r>
              <a:r>
                <a:rPr lang="mr-IN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…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,0}]                                                 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13773" y="384384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^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 rot="19213724">
            <a:off x="1026566" y="1836274"/>
            <a:ext cx="2275849" cy="459893"/>
            <a:chOff x="112410" y="3843848"/>
            <a:chExt cx="2275849" cy="459893"/>
          </a:xfrm>
        </p:grpSpPr>
        <p:sp>
          <p:nvSpPr>
            <p:cNvPr id="133" name="Rectangle 132"/>
            <p:cNvSpPr/>
            <p:nvPr/>
          </p:nvSpPr>
          <p:spPr>
            <a:xfrm>
              <a:off x="112410" y="3965187"/>
              <a:ext cx="22758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P[Y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t+1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=0|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={1,</a:t>
              </a:r>
              <a:r>
                <a:rPr lang="mr-IN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…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,1}]                                                 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913773" y="384384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^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 rot="20798277">
            <a:off x="904342" y="1096302"/>
            <a:ext cx="2275849" cy="459893"/>
            <a:chOff x="112410" y="3843848"/>
            <a:chExt cx="2275849" cy="459893"/>
          </a:xfrm>
        </p:grpSpPr>
        <p:sp>
          <p:nvSpPr>
            <p:cNvPr id="137" name="Rectangle 136"/>
            <p:cNvSpPr/>
            <p:nvPr/>
          </p:nvSpPr>
          <p:spPr>
            <a:xfrm>
              <a:off x="112410" y="3965187"/>
              <a:ext cx="22758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P[Y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t+1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=1|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={1,</a:t>
              </a:r>
              <a:r>
                <a:rPr lang="mr-IN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…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,1}]                                                 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913773" y="384384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^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48327" y="3175233"/>
            <a:ext cx="4295673" cy="1294445"/>
            <a:chOff x="4848327" y="3175233"/>
            <a:chExt cx="4295673" cy="1294445"/>
          </a:xfrm>
        </p:grpSpPr>
        <p:sp>
          <p:nvSpPr>
            <p:cNvPr id="99" name="Rounded Rectangle 98"/>
            <p:cNvSpPr/>
            <p:nvPr/>
          </p:nvSpPr>
          <p:spPr>
            <a:xfrm>
              <a:off x="5155962" y="3218290"/>
              <a:ext cx="3988038" cy="1228384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3034" y="3453218"/>
              <a:ext cx="463600" cy="461360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7213352" y="3366972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b="1" dirty="0"/>
                <a:t>…</a:t>
              </a:r>
              <a:endParaRPr lang="en-US" b="1" dirty="0"/>
            </a:p>
          </p:txBody>
        </p: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4849" y="3469867"/>
              <a:ext cx="450162" cy="450162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9766" y="3453218"/>
              <a:ext cx="463600" cy="461360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8355734" y="3395800"/>
              <a:ext cx="69171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latent</a:t>
              </a:r>
            </a:p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coin 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413422" y="4093007"/>
              <a:ext cx="773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FF0000"/>
                  </a:solidFill>
                </a:rPr>
                <a:t>X</a:t>
              </a:r>
              <a:r>
                <a:rPr lang="en-US" sz="1600" b="1" baseline="30000" dirty="0" err="1">
                  <a:solidFill>
                    <a:srgbClr val="FF0000"/>
                  </a:solidFill>
                </a:rPr>
                <a:t>t</a:t>
              </a:r>
              <a:r>
                <a:rPr lang="en-US" sz="1600" b="1" dirty="0">
                  <a:solidFill>
                    <a:srgbClr val="FF0000"/>
                  </a:solidFill>
                </a:rPr>
                <a:t>=x(1)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5400000" flipV="1">
              <a:off x="6253707" y="3979724"/>
              <a:ext cx="227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b="1" dirty="0"/>
                <a:t>…</a:t>
              </a:r>
              <a:endParaRPr lang="en-US" b="1" dirty="0"/>
            </a:p>
          </p:txBody>
        </p:sp>
        <p:sp>
          <p:nvSpPr>
            <p:cNvPr id="101" name="TextBox 100"/>
            <p:cNvSpPr txBox="1"/>
            <p:nvPr/>
          </p:nvSpPr>
          <p:spPr>
            <a:xfrm rot="5400000" flipV="1">
              <a:off x="7762063" y="3977675"/>
              <a:ext cx="227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b="1" dirty="0"/>
                <a:t>…</a:t>
              </a:r>
              <a:endParaRPr lang="en-US" b="1" dirty="0"/>
            </a:p>
          </p:txBody>
        </p:sp>
        <p:sp>
          <p:nvSpPr>
            <p:cNvPr id="102" name="TextBox 101"/>
            <p:cNvSpPr txBox="1"/>
            <p:nvPr/>
          </p:nvSpPr>
          <p:spPr>
            <a:xfrm rot="5400000" flipV="1">
              <a:off x="5488790" y="3979724"/>
              <a:ext cx="227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r-IN" b="1" dirty="0"/>
                <a:t>…</a:t>
              </a:r>
              <a:endParaRPr lang="en-US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166562" y="4108119"/>
              <a:ext cx="773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FF0000"/>
                  </a:solidFill>
                </a:rPr>
                <a:t>X</a:t>
              </a:r>
              <a:r>
                <a:rPr lang="en-US" sz="1600" b="1" baseline="30000" dirty="0" err="1">
                  <a:solidFill>
                    <a:srgbClr val="FF0000"/>
                  </a:solidFill>
                </a:rPr>
                <a:t>t</a:t>
              </a:r>
              <a:r>
                <a:rPr lang="en-US" sz="1600" b="1" dirty="0">
                  <a:solidFill>
                    <a:srgbClr val="FF0000"/>
                  </a:solidFill>
                </a:rPr>
                <a:t>=x(2)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59830" y="4108119"/>
              <a:ext cx="781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>
                  <a:solidFill>
                    <a:srgbClr val="FF0000"/>
                  </a:solidFill>
                </a:rPr>
                <a:t>X</a:t>
              </a:r>
              <a:r>
                <a:rPr lang="en-US" sz="1600" b="1" baseline="30000" dirty="0" err="1">
                  <a:solidFill>
                    <a:srgbClr val="FF0000"/>
                  </a:solidFill>
                </a:rPr>
                <a:t>t</a:t>
              </a:r>
              <a:r>
                <a:rPr lang="en-US" sz="1600" b="1" dirty="0">
                  <a:solidFill>
                    <a:srgbClr val="FF0000"/>
                  </a:solidFill>
                </a:rPr>
                <a:t>=x(K)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 rot="16200000">
              <a:off x="4370381" y="3653179"/>
              <a:ext cx="12944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Latent Scales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443439" y="403151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^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681659" y="406379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^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194503" y="4027421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^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6434799" y="4061743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^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7685695" y="4025372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^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941079" y="4057645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alibri"/>
                  <a:ea typeface="+mn-ea"/>
                  <a:cs typeface="+mn-cs"/>
                </a:rPr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913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04" y="1424369"/>
            <a:ext cx="745521" cy="745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04" y="2403704"/>
            <a:ext cx="767775" cy="76406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Example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flipping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multiscale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coins</a:t>
            </a:r>
            <a:endParaRPr lang="de-DE" dirty="0">
              <a:solidFill>
                <a:schemeClr val="tx1"/>
              </a:solidFill>
              <a:latin typeface="+mj-lt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06" y="157881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30" y="26579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034" y="1410330"/>
            <a:ext cx="463600" cy="46136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57" idx="1"/>
          </p:cNvCxnSpPr>
          <p:nvPr/>
        </p:nvCxnSpPr>
        <p:spPr>
          <a:xfrm flipH="1">
            <a:off x="1114462" y="1321155"/>
            <a:ext cx="1916096" cy="47597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7" idx="1"/>
            <a:endCxn id="6" idx="3"/>
          </p:cNvCxnSpPr>
          <p:nvPr/>
        </p:nvCxnSpPr>
        <p:spPr>
          <a:xfrm flipH="1">
            <a:off x="1153879" y="1321155"/>
            <a:ext cx="1876679" cy="146458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5" idx="1"/>
            <a:endCxn id="6" idx="3"/>
          </p:cNvCxnSpPr>
          <p:nvPr/>
        </p:nvCxnSpPr>
        <p:spPr>
          <a:xfrm flipH="1" flipV="1">
            <a:off x="1153879" y="2785737"/>
            <a:ext cx="1874603" cy="40391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5" idx="1"/>
          </p:cNvCxnSpPr>
          <p:nvPr/>
        </p:nvCxnSpPr>
        <p:spPr>
          <a:xfrm flipH="1" flipV="1">
            <a:off x="1114462" y="1797132"/>
            <a:ext cx="1914020" cy="139252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3582" y="3205016"/>
            <a:ext cx="51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  <a:r>
              <a:rPr lang="en-US" b="1" baseline="30000" dirty="0"/>
              <a:t>t+1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 rot="5400000" flipV="1">
            <a:off x="6238619" y="1870970"/>
            <a:ext cx="2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766" y="1402983"/>
            <a:ext cx="450162" cy="45016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217504" y="203074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766" y="2191456"/>
            <a:ext cx="450162" cy="4501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034" y="894463"/>
            <a:ext cx="463600" cy="46136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034" y="2180258"/>
            <a:ext cx="463600" cy="46136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5400000" flipV="1">
            <a:off x="7746975" y="1868921"/>
            <a:ext cx="2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215428" y="127361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213352" y="80821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49" y="911112"/>
            <a:ext cx="450162" cy="45016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 rot="5400000" flipV="1">
            <a:off x="5473702" y="1870970"/>
            <a:ext cx="2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49" y="1402983"/>
            <a:ext cx="450162" cy="45016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49" y="2191456"/>
            <a:ext cx="450162" cy="45016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766" y="894463"/>
            <a:ext cx="463600" cy="46136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030558" y="1151878"/>
            <a:ext cx="123016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={1,1,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05042" y="2600283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={1,0,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7578" y="2615395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={0,0,</a:t>
            </a:r>
            <a:r>
              <a:rPr lang="mr-IN" sz="1600" b="1" dirty="0"/>
              <a:t>…</a:t>
            </a:r>
            <a:r>
              <a:rPr lang="en-US" sz="1600" b="1" dirty="0"/>
              <a:t>,0}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14771" y="837045"/>
            <a:ext cx="973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observed</a:t>
            </a:r>
          </a:p>
          <a:p>
            <a:pPr algn="ctr"/>
            <a:r>
              <a:rPr lang="en-US" sz="1600" b="1" dirty="0"/>
              <a:t>coin 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08380" y="2212404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408380" y="1679236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028482" y="3020378"/>
            <a:ext cx="123016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={0,0,</a:t>
            </a:r>
            <a:r>
              <a:rPr lang="mr-IN" sz="1600" b="1" dirty="0"/>
              <a:t>…</a:t>
            </a:r>
            <a:r>
              <a:rPr lang="en-US" sz="1600" b="1" dirty="0"/>
              <a:t>,0}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55962" y="2615395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={1,1,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95531" y="1384148"/>
            <a:ext cx="973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observed</a:t>
            </a:r>
          </a:p>
          <a:p>
            <a:pPr algn="ctr"/>
            <a:r>
              <a:rPr lang="en-US" sz="1600" b="1" dirty="0"/>
              <a:t>coin 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12695" y="2053427"/>
            <a:ext cx="973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observed</a:t>
            </a:r>
          </a:p>
          <a:p>
            <a:pPr algn="ctr"/>
            <a:r>
              <a:rPr lang="en-US" sz="1600" b="1" dirty="0"/>
              <a:t>coin d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155962" y="659534"/>
            <a:ext cx="3988038" cy="24419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 rot="16200000">
            <a:off x="4258393" y="1750357"/>
            <a:ext cx="15225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Resolved Scales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-4292" y="4608743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</a:t>
            </a:r>
            <a:r>
              <a:rPr lang="en-US" baseline="30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{x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(1)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(2)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,...,x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(n)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}</a:t>
            </a:r>
          </a:p>
        </p:txBody>
      </p:sp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076457"/>
              </p:ext>
            </p:extLst>
          </p:nvPr>
        </p:nvGraphicFramePr>
        <p:xfrm>
          <a:off x="263170" y="4673036"/>
          <a:ext cx="152813" cy="26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Equation" r:id="rId5" imgW="127000" imgH="127000" progId="Equation.DSMT4">
                  <p:embed/>
                </p:oleObj>
              </mc:Choice>
              <mc:Fallback>
                <p:oleObj name="Equation" r:id="rId5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170" y="4673036"/>
                        <a:ext cx="152813" cy="263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1959378" y="4567419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4911563" y="4600151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</a:t>
            </a:r>
            <a:r>
              <a:rPr lang="en-US" baseline="30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{y(1),y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(2)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,...,y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(m)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}</a:t>
            </a:r>
          </a:p>
        </p:txBody>
      </p: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736615"/>
              </p:ext>
            </p:extLst>
          </p:nvPr>
        </p:nvGraphicFramePr>
        <p:xfrm>
          <a:off x="5161815" y="4687874"/>
          <a:ext cx="152813" cy="26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Equation" r:id="rId7" imgW="127000" imgH="127000" progId="Equation.DSMT4">
                  <p:embed/>
                </p:oleObj>
              </mc:Choice>
              <mc:Fallback>
                <p:oleObj name="Equation" r:id="rId7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61815" y="4687874"/>
                        <a:ext cx="152813" cy="263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" name="Rectangle 111"/>
          <p:cNvSpPr/>
          <p:nvPr/>
        </p:nvSpPr>
        <p:spPr>
          <a:xfrm>
            <a:off x="2386008" y="4600154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</a:t>
            </a:r>
            <a:r>
              <a:rPr lang="en-US" baseline="300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{x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(1)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(2)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,...,x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(K)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}</a:t>
            </a:r>
          </a:p>
        </p:txBody>
      </p:sp>
      <p:graphicFrame>
        <p:nvGraphicFramePr>
          <p:cNvPr id="113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103544"/>
              </p:ext>
            </p:extLst>
          </p:nvPr>
        </p:nvGraphicFramePr>
        <p:xfrm>
          <a:off x="2670588" y="4687877"/>
          <a:ext cx="152813" cy="263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8" imgW="127000" imgH="127000" progId="Equation.DSMT4">
                  <p:embed/>
                </p:oleObj>
              </mc:Choice>
              <mc:Fallback>
                <p:oleObj name="Equation" r:id="rId8" imgW="1270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70588" y="4687877"/>
                        <a:ext cx="152813" cy="263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2407487" y="454839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^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861348" y="4582267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^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222818" y="4582270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^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804648" y="458227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^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313068" y="4567422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19" name="Picture 1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911" y="4956828"/>
            <a:ext cx="2556148" cy="429379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2673" y="5592816"/>
            <a:ext cx="1355228" cy="234817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9057" y="5008576"/>
            <a:ext cx="2435385" cy="36228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6109" y="5542338"/>
            <a:ext cx="1348519" cy="268362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74884" y="6214984"/>
            <a:ext cx="1435737" cy="2482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4" name="TextBox 123"/>
          <p:cNvSpPr txBox="1"/>
          <p:nvPr/>
        </p:nvSpPr>
        <p:spPr>
          <a:xfrm rot="3242532">
            <a:off x="2484304" y="5786598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5" name="TextBox 124"/>
          <p:cNvSpPr txBox="1"/>
          <p:nvPr/>
        </p:nvSpPr>
        <p:spPr>
          <a:xfrm rot="18357468" flipV="1">
            <a:off x="4008277" y="5803534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6" name="TextBox 125"/>
          <p:cNvSpPr txBox="1"/>
          <p:nvPr/>
        </p:nvSpPr>
        <p:spPr>
          <a:xfrm rot="5400000">
            <a:off x="1908585" y="5261678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7" name="TextBox 126"/>
          <p:cNvSpPr txBox="1"/>
          <p:nvPr/>
        </p:nvSpPr>
        <p:spPr>
          <a:xfrm rot="5400000">
            <a:off x="4380806" y="5261681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644782" y="3970646"/>
            <a:ext cx="1468220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π</a:t>
            </a:r>
            <a:r>
              <a:rPr lang="en-US" baseline="-250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Y</a:t>
            </a:r>
            <a:r>
              <a:rPr lang="en-US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(t) = 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Λ</a:t>
            </a:r>
            <a:r>
              <a:rPr lang="en-US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π</a:t>
            </a:r>
            <a:r>
              <a:rPr lang="en-US" baseline="-250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(t)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644782" y="3970646"/>
            <a:ext cx="1557878" cy="3658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TextBox 129"/>
          <p:cNvSpPr txBox="1"/>
          <p:nvPr/>
        </p:nvSpPr>
        <p:spPr>
          <a:xfrm rot="19618103" flipV="1">
            <a:off x="2213382" y="4194902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1" name="TextBox 130"/>
          <p:cNvSpPr txBox="1"/>
          <p:nvPr/>
        </p:nvSpPr>
        <p:spPr>
          <a:xfrm rot="1981897">
            <a:off x="4160680" y="4194905"/>
            <a:ext cx="438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endParaRPr lang="en-US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170" y="6016632"/>
            <a:ext cx="21904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rgbClr val="4F81BD"/>
                </a:solidFill>
              </a:rPr>
              <a:t>reduced/latent Bayesian models</a:t>
            </a:r>
          </a:p>
          <a:p>
            <a:pPr lvl="0" algn="ctr"/>
            <a:r>
              <a:rPr lang="en-US" sz="1400" dirty="0">
                <a:solidFill>
                  <a:srgbClr val="4F81BD"/>
                </a:solidFill>
              </a:rPr>
              <a:t>(Th. Hoffman, ‘99,’01)</a:t>
            </a:r>
          </a:p>
        </p:txBody>
      </p:sp>
      <p:grpSp>
        <p:nvGrpSpPr>
          <p:cNvPr id="8" name="Group 7"/>
          <p:cNvGrpSpPr/>
          <p:nvPr/>
        </p:nvGrpSpPr>
        <p:grpSpPr>
          <a:xfrm rot="763026">
            <a:off x="1045806" y="2902305"/>
            <a:ext cx="2275849" cy="459893"/>
            <a:chOff x="112410" y="3843848"/>
            <a:chExt cx="2275849" cy="459893"/>
          </a:xfrm>
        </p:grpSpPr>
        <p:sp>
          <p:nvSpPr>
            <p:cNvPr id="69" name="Rectangle 68"/>
            <p:cNvSpPr/>
            <p:nvPr/>
          </p:nvSpPr>
          <p:spPr>
            <a:xfrm>
              <a:off x="112410" y="3965187"/>
              <a:ext cx="22758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P[Y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t+1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=0|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={0,</a:t>
              </a:r>
              <a:r>
                <a:rPr lang="mr-IN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…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,0}]                                                 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13773" y="384384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^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 rot="19213724">
            <a:off x="1026566" y="1836274"/>
            <a:ext cx="2275849" cy="459893"/>
            <a:chOff x="112410" y="3843848"/>
            <a:chExt cx="2275849" cy="459893"/>
          </a:xfrm>
        </p:grpSpPr>
        <p:sp>
          <p:nvSpPr>
            <p:cNvPr id="133" name="Rectangle 132"/>
            <p:cNvSpPr/>
            <p:nvPr/>
          </p:nvSpPr>
          <p:spPr>
            <a:xfrm>
              <a:off x="112410" y="3965187"/>
              <a:ext cx="22758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P[Y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t+1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=0|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={1,</a:t>
              </a:r>
              <a:r>
                <a:rPr lang="mr-IN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…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,1}]                                                 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913773" y="384384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^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 rot="20798277">
            <a:off x="904342" y="1096302"/>
            <a:ext cx="2275849" cy="459893"/>
            <a:chOff x="112410" y="3843848"/>
            <a:chExt cx="2275849" cy="459893"/>
          </a:xfrm>
        </p:grpSpPr>
        <p:sp>
          <p:nvSpPr>
            <p:cNvPr id="137" name="Rectangle 136"/>
            <p:cNvSpPr/>
            <p:nvPr/>
          </p:nvSpPr>
          <p:spPr>
            <a:xfrm>
              <a:off x="112410" y="3965187"/>
              <a:ext cx="227584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P[Y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t+1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=1|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FF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1600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={1,</a:t>
              </a:r>
              <a:r>
                <a:rPr lang="mr-IN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…</a:t>
              </a:r>
              <a:r>
                <a:rPr lang="en-US" sz="16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,1}]                                                  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913773" y="3843848"/>
              <a:ext cx="2744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^</a:t>
              </a:r>
            </a:p>
          </p:txBody>
        </p:sp>
      </p:grpSp>
      <p:sp>
        <p:nvSpPr>
          <p:cNvPr id="99" name="Rounded Rectangle 98"/>
          <p:cNvSpPr/>
          <p:nvPr/>
        </p:nvSpPr>
        <p:spPr>
          <a:xfrm>
            <a:off x="5155962" y="3218290"/>
            <a:ext cx="3988038" cy="1228384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034" y="3453218"/>
            <a:ext cx="463600" cy="46136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7213352" y="33669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849" y="3469867"/>
            <a:ext cx="450162" cy="45016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766" y="3453218"/>
            <a:ext cx="463600" cy="46136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8355734" y="3395800"/>
            <a:ext cx="6917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latent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coin 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13422" y="4093007"/>
            <a:ext cx="773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X</a:t>
            </a:r>
            <a:r>
              <a:rPr lang="en-US" sz="1600" b="1" baseline="30000" dirty="0" err="1">
                <a:solidFill>
                  <a:srgbClr val="FF0000"/>
                </a:solidFill>
              </a:rPr>
              <a:t>t</a:t>
            </a:r>
            <a:r>
              <a:rPr lang="en-US" sz="1600" b="1" dirty="0">
                <a:solidFill>
                  <a:srgbClr val="FF0000"/>
                </a:solidFill>
              </a:rPr>
              <a:t>=x(1)</a:t>
            </a:r>
          </a:p>
        </p:txBody>
      </p:sp>
      <p:sp>
        <p:nvSpPr>
          <p:cNvPr id="100" name="TextBox 99"/>
          <p:cNvSpPr txBox="1"/>
          <p:nvPr/>
        </p:nvSpPr>
        <p:spPr>
          <a:xfrm rot="5400000" flipV="1">
            <a:off x="6253707" y="3979724"/>
            <a:ext cx="2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101" name="TextBox 100"/>
          <p:cNvSpPr txBox="1"/>
          <p:nvPr/>
        </p:nvSpPr>
        <p:spPr>
          <a:xfrm rot="5400000" flipV="1">
            <a:off x="7762063" y="3977675"/>
            <a:ext cx="2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102" name="TextBox 101"/>
          <p:cNvSpPr txBox="1"/>
          <p:nvPr/>
        </p:nvSpPr>
        <p:spPr>
          <a:xfrm rot="5400000" flipV="1">
            <a:off x="5488790" y="3979724"/>
            <a:ext cx="2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6166562" y="4108119"/>
            <a:ext cx="773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X</a:t>
            </a:r>
            <a:r>
              <a:rPr lang="en-US" sz="1600" b="1" baseline="30000" dirty="0" err="1">
                <a:solidFill>
                  <a:srgbClr val="FF0000"/>
                </a:solidFill>
              </a:rPr>
              <a:t>t</a:t>
            </a:r>
            <a:r>
              <a:rPr lang="en-US" sz="1600" b="1" dirty="0">
                <a:solidFill>
                  <a:srgbClr val="FF0000"/>
                </a:solidFill>
              </a:rPr>
              <a:t>=x(2)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59830" y="4108119"/>
            <a:ext cx="781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X</a:t>
            </a:r>
            <a:r>
              <a:rPr lang="en-US" sz="1600" b="1" baseline="30000" dirty="0" err="1">
                <a:solidFill>
                  <a:srgbClr val="FF0000"/>
                </a:solidFill>
              </a:rPr>
              <a:t>t</a:t>
            </a:r>
            <a:r>
              <a:rPr lang="en-US" sz="1600" b="1" dirty="0">
                <a:solidFill>
                  <a:srgbClr val="FF0000"/>
                </a:solidFill>
              </a:rPr>
              <a:t>=x(K)</a:t>
            </a:r>
          </a:p>
        </p:txBody>
      </p:sp>
      <p:sp>
        <p:nvSpPr>
          <p:cNvPr id="106" name="TextBox 105"/>
          <p:cNvSpPr txBox="1"/>
          <p:nvPr/>
        </p:nvSpPr>
        <p:spPr>
          <a:xfrm rot="16200000">
            <a:off x="4370381" y="3653179"/>
            <a:ext cx="1294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Latent Scales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443439" y="403151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^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681659" y="406379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^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194503" y="402742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^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434799" y="406174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^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685695" y="402537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^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941079" y="4057645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^</a:t>
            </a:r>
          </a:p>
        </p:txBody>
      </p:sp>
      <p:sp>
        <p:nvSpPr>
          <p:cNvPr id="94" name="TextBox 93"/>
          <p:cNvSpPr txBox="1"/>
          <p:nvPr/>
        </p:nvSpPr>
        <p:spPr>
          <a:xfrm rot="5400000" flipV="1">
            <a:off x="7914463" y="4833676"/>
            <a:ext cx="227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365727" y="5478950"/>
            <a:ext cx="1276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K=1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independent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X and Y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7423956" y="5480778"/>
            <a:ext cx="1741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K=n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common Bayesian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65727" y="5386207"/>
            <a:ext cx="3778273" cy="9613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6902324" y="4821842"/>
            <a:ext cx="50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>
                <a:solidFill>
                  <a:srgbClr val="FF0000"/>
                </a:solidFill>
              </a:rPr>
              <a:t>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755276" y="6463219"/>
            <a:ext cx="2956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Gerber/Horenko, PNAS 114(19), 2017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739064" y="5478729"/>
            <a:ext cx="807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1&lt;K&lt;n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latent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259838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Direct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Data-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Driven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Inference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of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Exact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Reduced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Bayesian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Models </a:t>
            </a:r>
            <a:endParaRPr lang="de-DE" dirty="0">
              <a:solidFill>
                <a:schemeClr val="tx1"/>
              </a:solidFill>
              <a:latin typeface="+mj-lt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590" y="587869"/>
            <a:ext cx="8783410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Sparse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Direct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Bayesian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Model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Reduction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(DBMR, G./Horenko‘17)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    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</a:rPr>
              <a:t>Idea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</a:rPr>
              <a:t>: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in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the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class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of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all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low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-rank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models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try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to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find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only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those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that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are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sparse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dirty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947" y="1565075"/>
            <a:ext cx="3008406" cy="3218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403" y="1800086"/>
            <a:ext cx="3741077" cy="23469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C8B709-FBCB-3143-B82C-6A5BB6DC5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107" y="981027"/>
            <a:ext cx="1435737" cy="24823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3229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097" y="5070287"/>
            <a:ext cx="2314286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8214"/>
            <a:ext cx="2376000" cy="1800000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Direct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Data-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Driven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Inference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of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Exact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Reduced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Bayesian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Models </a:t>
            </a:r>
            <a:endParaRPr lang="de-DE" dirty="0">
              <a:solidFill>
                <a:schemeClr val="tx1"/>
              </a:solidFill>
              <a:latin typeface="+mj-lt"/>
              <a:cs typeface="Times New Roman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590" y="587869"/>
            <a:ext cx="8783410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Sparse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Direct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Bayesian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Model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Reduction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(DBMR, G./Horenko‘17)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    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</a:rPr>
              <a:t>Idea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</a:rPr>
              <a:t>: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in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the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class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of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all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low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-rank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models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,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try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to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find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only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those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that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are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sparse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dirty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889" y="4783230"/>
            <a:ext cx="839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Comparison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to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the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Hofmann‘s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Expectation-Maximisation-algorithm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Th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. Hofmann‘99)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9134" y="5198711"/>
            <a:ext cx="4500958" cy="101566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On a PC, computation for a realistic system (n=m~10</a:t>
            </a:r>
            <a:r>
              <a:rPr lang="en-US" sz="2000" b="1" baseline="30000" dirty="0"/>
              <a:t>5</a:t>
            </a:r>
            <a:r>
              <a:rPr lang="en-US" sz="2000" b="1" dirty="0"/>
              <a:t>) with DBMR algorithm takes ~30 minutes, with EM 1’400 years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288473" y="6517958"/>
            <a:ext cx="2929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+mj-lt"/>
                <a:cs typeface="Times New Roman"/>
              </a:rPr>
              <a:t>Gerber/Horenko, PNAS 114(19), 2017</a:t>
            </a:r>
            <a:endParaRPr lang="en-US" sz="1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47" y="1565075"/>
            <a:ext cx="3008406" cy="32181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403" y="1800086"/>
            <a:ext cx="3741077" cy="23469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31B85B-E6E6-E049-9A68-6B3493A32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0107" y="981027"/>
            <a:ext cx="1435737" cy="24823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3002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Implication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cheaper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computation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of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Markov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observables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9801" y="6550223"/>
            <a:ext cx="4279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+mj-lt"/>
                <a:cs typeface="Times New Roman"/>
              </a:rPr>
              <a:t>Gerber/Olsson/Noe/Horenko, </a:t>
            </a:r>
            <a:r>
              <a:rPr lang="de-DE" sz="1400" dirty="0" err="1">
                <a:solidFill>
                  <a:schemeClr val="accent1"/>
                </a:solidFill>
                <a:latin typeface="+mj-lt"/>
                <a:cs typeface="Times New Roman"/>
              </a:rPr>
              <a:t>Nat.Sci.Rep</a:t>
            </a:r>
            <a:r>
              <a:rPr lang="de-DE" sz="1400" dirty="0">
                <a:solidFill>
                  <a:schemeClr val="accent1"/>
                </a:solidFill>
                <a:latin typeface="+mj-lt"/>
                <a:cs typeface="Times New Roman"/>
              </a:rPr>
              <a:t>. 8:1796, 2018</a:t>
            </a:r>
            <a:endParaRPr lang="en-US" sz="1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63" y="3514363"/>
            <a:ext cx="4102100" cy="311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124" y="3494667"/>
            <a:ext cx="4343400" cy="3124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00714" y="3214563"/>
            <a:ext cx="2718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000000"/>
                </a:solidFill>
                <a:cs typeface="Times New Roman"/>
              </a:rPr>
              <a:t>Example</a:t>
            </a:r>
            <a:r>
              <a:rPr lang="de-DE" b="1" dirty="0">
                <a:solidFill>
                  <a:srgbClr val="000000"/>
                </a:solidFill>
                <a:cs typeface="Times New Roman"/>
              </a:rPr>
              <a:t>: Lorenz-63 </a:t>
            </a:r>
            <a:r>
              <a:rPr lang="de-DE" b="1" dirty="0" err="1">
                <a:solidFill>
                  <a:srgbClr val="000000"/>
                </a:solidFill>
                <a:cs typeface="Times New Roman"/>
              </a:rPr>
              <a:t>model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60590" y="862444"/>
            <a:ext cx="8580210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Given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a 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</a:rPr>
              <a:t>reduced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</a:rPr>
              <a:t> K-dimensional 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</a:rPr>
              <a:t>Markov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</a:rPr>
              <a:t>model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</a:rPr>
              <a:t>                                     , 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computation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of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the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Markovian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invariant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measure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costs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additionally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O(K</a:t>
            </a:r>
            <a:r>
              <a:rPr lang="de-DE" baseline="30000" dirty="0">
                <a:solidFill>
                  <a:srgbClr val="000000"/>
                </a:solidFill>
                <a:latin typeface="+mj-lt"/>
                <a:cs typeface="Times New Roman"/>
              </a:rPr>
              <a:t>3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+n</a:t>
            </a:r>
            <a:r>
              <a:rPr lang="de-DE" baseline="30000" dirty="0">
                <a:solidFill>
                  <a:srgbClr val="000000"/>
                </a:solidFill>
                <a:latin typeface="+mj-lt"/>
                <a:cs typeface="Times New Roman"/>
              </a:rPr>
              <a:t>2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),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cost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of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the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common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computation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is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O(n</a:t>
            </a:r>
            <a:r>
              <a:rPr lang="de-DE" baseline="30000" dirty="0">
                <a:solidFill>
                  <a:srgbClr val="000000"/>
                </a:solidFill>
                <a:latin typeface="+mj-lt"/>
                <a:cs typeface="Times New Roman"/>
              </a:rPr>
              <a:t>3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):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FFC631-EE4B-884F-BF3F-B41947C3C8EC}"/>
              </a:ext>
            </a:extLst>
          </p:cNvPr>
          <p:cNvGrpSpPr/>
          <p:nvPr/>
        </p:nvGrpSpPr>
        <p:grpSpPr>
          <a:xfrm>
            <a:off x="3046238" y="2183683"/>
            <a:ext cx="3323288" cy="1080710"/>
            <a:chOff x="3046238" y="2183683"/>
            <a:chExt cx="3323288" cy="10807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6238" y="2183683"/>
              <a:ext cx="3323288" cy="43465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2455" y="2721076"/>
              <a:ext cx="1294905" cy="54331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4751" y="2473451"/>
              <a:ext cx="987026" cy="289769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8DF805D-DA41-754D-9F33-3EBF5AD8E2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8182" y="1015334"/>
            <a:ext cx="1435737" cy="24823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1106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Implication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cheaper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computation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of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Markov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observables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0590" y="862444"/>
            <a:ext cx="8580210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Given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a 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</a:rPr>
              <a:t>reduced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</a:rPr>
              <a:t> K-dimensional 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</a:rPr>
              <a:t>Markov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</a:rPr>
              <a:t>model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</a:rPr>
              <a:t>                                     , 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computation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of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the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Markovian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invariant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measure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costs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additionally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O(K</a:t>
            </a:r>
            <a:r>
              <a:rPr lang="de-DE" baseline="30000" dirty="0">
                <a:solidFill>
                  <a:srgbClr val="000000"/>
                </a:solidFill>
                <a:latin typeface="+mj-lt"/>
                <a:cs typeface="Times New Roman"/>
              </a:rPr>
              <a:t>3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+n</a:t>
            </a:r>
            <a:r>
              <a:rPr lang="de-DE" baseline="30000" dirty="0">
                <a:solidFill>
                  <a:srgbClr val="000000"/>
                </a:solidFill>
                <a:latin typeface="+mj-lt"/>
                <a:cs typeface="Times New Roman"/>
              </a:rPr>
              <a:t>2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),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cost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of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the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common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computation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is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O(n</a:t>
            </a:r>
            <a:r>
              <a:rPr lang="de-DE" baseline="30000" dirty="0">
                <a:solidFill>
                  <a:srgbClr val="000000"/>
                </a:solidFill>
                <a:latin typeface="+mj-lt"/>
                <a:cs typeface="Times New Roman"/>
              </a:rPr>
              <a:t>3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89801" y="6550223"/>
            <a:ext cx="42797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+mj-lt"/>
                <a:cs typeface="Times New Roman"/>
              </a:rPr>
              <a:t>Gerber/Olsson/Noe/Horenko, </a:t>
            </a:r>
            <a:r>
              <a:rPr lang="de-DE" sz="1400" dirty="0" err="1">
                <a:solidFill>
                  <a:schemeClr val="accent1"/>
                </a:solidFill>
                <a:latin typeface="+mj-lt"/>
                <a:cs typeface="Times New Roman"/>
              </a:rPr>
              <a:t>Nat.Sci.Rep</a:t>
            </a:r>
            <a:r>
              <a:rPr lang="de-DE" sz="1400" dirty="0">
                <a:solidFill>
                  <a:schemeClr val="accent1"/>
                </a:solidFill>
                <a:latin typeface="+mj-lt"/>
                <a:cs typeface="Times New Roman"/>
              </a:rPr>
              <a:t>. 8:1796, 2018</a:t>
            </a:r>
            <a:endParaRPr lang="en-US" sz="1400" dirty="0">
              <a:latin typeface="+mj-lt"/>
            </a:endParaRPr>
          </a:p>
        </p:txBody>
      </p:sp>
      <p:pic>
        <p:nvPicPr>
          <p:cNvPr id="14" name="Picture 13" descr="lorenz_error_compari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68" y="3686931"/>
            <a:ext cx="4245980" cy="2916000"/>
          </a:xfrm>
          <a:prstGeom prst="rect">
            <a:avLst/>
          </a:prstGeom>
        </p:spPr>
      </p:pic>
      <p:pic>
        <p:nvPicPr>
          <p:cNvPr id="15" name="Picture 14" descr="cpu_compari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23" y="3686931"/>
            <a:ext cx="4245980" cy="291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00714" y="3214563"/>
            <a:ext cx="2718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>
                <a:solidFill>
                  <a:srgbClr val="000000"/>
                </a:solidFill>
                <a:cs typeface="Times New Roman"/>
              </a:rPr>
              <a:t>Example</a:t>
            </a:r>
            <a:r>
              <a:rPr lang="de-DE" b="1" dirty="0">
                <a:solidFill>
                  <a:srgbClr val="000000"/>
                </a:solidFill>
                <a:cs typeface="Times New Roman"/>
              </a:rPr>
              <a:t>: Lorenz-63 </a:t>
            </a:r>
            <a:r>
              <a:rPr lang="de-DE" b="1" dirty="0" err="1">
                <a:solidFill>
                  <a:srgbClr val="000000"/>
                </a:solidFill>
                <a:cs typeface="Times New Roman"/>
              </a:rPr>
              <a:t>model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BEBBDB-40DE-624C-B88E-2F508E39F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182" y="1015334"/>
            <a:ext cx="1435737" cy="248235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BF53E17-74E1-F745-AF9D-14784FDE4C60}"/>
              </a:ext>
            </a:extLst>
          </p:cNvPr>
          <p:cNvGrpSpPr/>
          <p:nvPr/>
        </p:nvGrpSpPr>
        <p:grpSpPr>
          <a:xfrm>
            <a:off x="3046238" y="2183683"/>
            <a:ext cx="3323288" cy="1080710"/>
            <a:chOff x="3046238" y="2183683"/>
            <a:chExt cx="3323288" cy="108071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EC231D1-53F2-5342-B1AC-89819FC91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6238" y="2183683"/>
              <a:ext cx="3323288" cy="4346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85A7C1-682F-514B-8335-9C1A0B1D5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52455" y="2721076"/>
              <a:ext cx="1294905" cy="54331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D15D98-8A17-7E47-B955-60CB1C76F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44751" y="2473451"/>
              <a:ext cx="987026" cy="289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9071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6204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Motivation: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disentangling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errors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in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data-driven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dynamic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models</a:t>
            </a:r>
            <a:endParaRPr lang="de-DE" dirty="0">
              <a:solidFill>
                <a:schemeClr val="tx1"/>
              </a:solidFill>
              <a:latin typeface="+mj-lt"/>
              <a:cs typeface="Times New Roman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3463784" y="2952706"/>
            <a:ext cx="940181" cy="676315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flipH="1">
            <a:off x="4387471" y="2952706"/>
            <a:ext cx="940181" cy="676315"/>
          </a:xfrm>
          <a:prstGeom prst="rt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63784" y="2952674"/>
            <a:ext cx="1880344" cy="6763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Errors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837021" y="931693"/>
            <a:ext cx="3132000" cy="133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model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error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216111" y="4152163"/>
            <a:ext cx="3132000" cy="13320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estimation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error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59774" y="4156109"/>
            <a:ext cx="3133908" cy="133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representation/discretization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error </a:t>
            </a:r>
          </a:p>
        </p:txBody>
      </p:sp>
      <p:cxnSp>
        <p:nvCxnSpPr>
          <p:cNvPr id="21" name="Straight Arrow Connector 20"/>
          <p:cNvCxnSpPr>
            <a:stCxn id="37" idx="2"/>
            <a:endCxn id="3" idx="0"/>
          </p:cNvCxnSpPr>
          <p:nvPr/>
        </p:nvCxnSpPr>
        <p:spPr>
          <a:xfrm>
            <a:off x="4403021" y="2263693"/>
            <a:ext cx="935" cy="68898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331552" y="3649461"/>
            <a:ext cx="1105106" cy="523142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131" y="3775439"/>
            <a:ext cx="3922702" cy="221474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6204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What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about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the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impact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of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discretization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errors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? 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3463784" y="2952706"/>
            <a:ext cx="940181" cy="676315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flipH="1">
            <a:off x="4387471" y="2952706"/>
            <a:ext cx="940181" cy="676315"/>
          </a:xfrm>
          <a:prstGeom prst="rt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63784" y="2952674"/>
            <a:ext cx="1880344" cy="6763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Errors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837021" y="931693"/>
            <a:ext cx="3132000" cy="133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model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error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216111" y="4152163"/>
            <a:ext cx="3132000" cy="13320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estimation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error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59774" y="4156109"/>
            <a:ext cx="3133908" cy="133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representation/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discretization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error </a:t>
            </a:r>
          </a:p>
        </p:txBody>
      </p:sp>
      <p:cxnSp>
        <p:nvCxnSpPr>
          <p:cNvPr id="21" name="Straight Arrow Connector 20"/>
          <p:cNvCxnSpPr>
            <a:stCxn id="37" idx="2"/>
            <a:endCxn id="3" idx="0"/>
          </p:cNvCxnSpPr>
          <p:nvPr/>
        </p:nvCxnSpPr>
        <p:spPr>
          <a:xfrm>
            <a:off x="4403021" y="2263693"/>
            <a:ext cx="935" cy="68898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4" idx="2"/>
          </p:cNvCxnSpPr>
          <p:nvPr/>
        </p:nvCxnSpPr>
        <p:spPr>
          <a:xfrm flipV="1">
            <a:off x="2358678" y="3629021"/>
            <a:ext cx="1105106" cy="52314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331552" y="3649461"/>
            <a:ext cx="1105106" cy="523142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1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6204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Main Motivation: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disentangling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errors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in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data-driven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dynamic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models</a:t>
            </a:r>
            <a:endParaRPr lang="de-DE" dirty="0">
              <a:solidFill>
                <a:schemeClr val="tx1"/>
              </a:solidFill>
              <a:latin typeface="+mj-lt"/>
              <a:cs typeface="Times New Roman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3463784" y="2952706"/>
            <a:ext cx="940181" cy="676315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flipH="1">
            <a:off x="4387471" y="2952706"/>
            <a:ext cx="940181" cy="676315"/>
          </a:xfrm>
          <a:prstGeom prst="rt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63784" y="2952674"/>
            <a:ext cx="1880344" cy="6763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Errors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837021" y="931693"/>
            <a:ext cx="3132000" cy="133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model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error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216111" y="4152163"/>
            <a:ext cx="3132000" cy="13320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estimation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error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59774" y="4156109"/>
            <a:ext cx="3133908" cy="133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representation/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discretization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error </a:t>
            </a:r>
          </a:p>
        </p:txBody>
      </p:sp>
      <p:cxnSp>
        <p:nvCxnSpPr>
          <p:cNvPr id="21" name="Straight Arrow Connector 20"/>
          <p:cNvCxnSpPr>
            <a:stCxn id="37" idx="2"/>
            <a:endCxn id="3" idx="0"/>
          </p:cNvCxnSpPr>
          <p:nvPr/>
        </p:nvCxnSpPr>
        <p:spPr>
          <a:xfrm>
            <a:off x="4403021" y="2263693"/>
            <a:ext cx="935" cy="68898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4" idx="2"/>
          </p:cNvCxnSpPr>
          <p:nvPr/>
        </p:nvCxnSpPr>
        <p:spPr>
          <a:xfrm flipV="1">
            <a:off x="2358678" y="3629021"/>
            <a:ext cx="1105106" cy="52314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331552" y="3649461"/>
            <a:ext cx="1105106" cy="523142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130" y="6119827"/>
            <a:ext cx="917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machine learning approaches like </a:t>
            </a:r>
            <a:r>
              <a:rPr lang="en-US" dirty="0" err="1"/>
              <a:t>multilinear</a:t>
            </a:r>
            <a:r>
              <a:rPr lang="en-US" dirty="0"/>
              <a:t> regression, Stochastic Differential Equations (SDEs) and Neuronal Networks (NNs) are subject to </a:t>
            </a:r>
            <a:r>
              <a:rPr lang="en-US" b="1" dirty="0"/>
              <a:t>a mixture of all three error types</a:t>
            </a:r>
          </a:p>
        </p:txBody>
      </p:sp>
    </p:spTree>
    <p:extLst>
      <p:ext uri="{BB962C8B-B14F-4D97-AF65-F5344CB8AC3E}">
        <p14:creationId xmlns:p14="http://schemas.microsoft.com/office/powerpoint/2010/main" val="3650172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6204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Classification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of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Data-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Discretization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Methods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590" y="862444"/>
            <a:ext cx="8580210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</a:rPr>
              <a:t>Box-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</a:rPr>
              <a:t>discretization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(e.g.,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previous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Lorenz-63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example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) 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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applicable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only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to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problems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with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few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dimensions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only</a:t>
            </a:r>
            <a:endParaRPr lang="de-DE" dirty="0">
              <a:solidFill>
                <a:srgbClr val="000000"/>
              </a:solidFill>
              <a:latin typeface="+mj-lt"/>
              <a:cs typeface="Times New Roman"/>
              <a:sym typeface="Wingdings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Clustering-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based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discretization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(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using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Voronoi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cells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and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K-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means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): 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, HMM/GMM (Baum‘69), 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K-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means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Hartigan</a:t>
            </a:r>
            <a:r>
              <a:rPr lang="mr-IN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’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71),PCCA+(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Deuflhard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/Weber‘03-...), TICA (Noe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et.al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. 13‘-...)</a:t>
            </a:r>
            <a:endParaRPr lang="de-DE" dirty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  <p:pic>
        <p:nvPicPr>
          <p:cNvPr id="2" name="Picture 1" descr="BILD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43" y="3022152"/>
            <a:ext cx="3166526" cy="29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21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6204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Classification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of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Data-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Discretization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Methods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0590" y="862444"/>
            <a:ext cx="8580210" cy="222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</a:rPr>
              <a:t>Box-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</a:rPr>
              <a:t>discretization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(e.g.,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previous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Lorenz-63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example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) 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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applicable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only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to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problems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with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few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dimensions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only</a:t>
            </a:r>
            <a:endParaRPr lang="de-DE" dirty="0">
              <a:solidFill>
                <a:srgbClr val="000000"/>
              </a:solidFill>
              <a:latin typeface="+mj-lt"/>
              <a:cs typeface="Times New Roman"/>
              <a:sym typeface="Wingdings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Clustering-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based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discretization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(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using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Voronoi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cells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and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K-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means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): 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, HMM/GMM (Baum‘69), 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K-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means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 (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Hartigan</a:t>
            </a:r>
            <a:r>
              <a:rPr lang="mr-IN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’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71),PCCA+(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Deuflhard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/Weber‘03-...), TICA (Noe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et.al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. 13‘-...)</a:t>
            </a:r>
            <a:endParaRPr lang="de-DE" dirty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  <p:pic>
        <p:nvPicPr>
          <p:cNvPr id="2" name="Picture 1" descr="BILD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43" y="3022152"/>
            <a:ext cx="3166526" cy="298653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16371" y="6075914"/>
            <a:ext cx="7000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Main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advantage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: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cost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scales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b="1" dirty="0">
                <a:solidFill>
                  <a:srgbClr val="FF0000"/>
                </a:solidFill>
                <a:cs typeface="Times New Roman"/>
                <a:sym typeface="Wingdings"/>
              </a:rPr>
              <a:t>O(</a:t>
            </a:r>
            <a:r>
              <a:rPr lang="de-DE" b="1" dirty="0" err="1">
                <a:solidFill>
                  <a:srgbClr val="FF0000"/>
                </a:solidFill>
                <a:cs typeface="Times New Roman"/>
                <a:sym typeface="Wingdings"/>
              </a:rPr>
              <a:t>n</a:t>
            </a:r>
            <a:r>
              <a:rPr lang="de-DE" b="1" dirty="0">
                <a:solidFill>
                  <a:srgbClr val="FF0000"/>
                </a:solidFill>
                <a:cs typeface="Times New Roman"/>
                <a:sym typeface="Wingdings"/>
              </a:rPr>
              <a:t>)+O(T)</a:t>
            </a:r>
          </a:p>
          <a:p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Main potential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disadvantages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: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ill-posednes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and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violation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of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Markovianity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60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350624"/>
              </p:ext>
            </p:extLst>
          </p:nvPr>
        </p:nvGraphicFramePr>
        <p:xfrm>
          <a:off x="3492640" y="481136"/>
          <a:ext cx="269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4" imgW="2692400" imgH="482600" progId="Equation.DSMT4">
                  <p:embed/>
                </p:oleObj>
              </mc:Choice>
              <mc:Fallback>
                <p:oleObj name="Equation" r:id="rId4" imgW="2692400" imgH="482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2640" y="481136"/>
                        <a:ext cx="2692400" cy="4826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EC247C7-08A8-D840-A51F-95EAFD979323}"/>
              </a:ext>
            </a:extLst>
          </p:cNvPr>
          <p:cNvSpPr/>
          <p:nvPr/>
        </p:nvSpPr>
        <p:spPr>
          <a:xfrm>
            <a:off x="4428159" y="390418"/>
            <a:ext cx="1849347" cy="661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539" name="Rectangle 2"/>
          <p:cNvSpPr txBox="1">
            <a:spLocks noChangeArrowheads="1"/>
          </p:cNvSpPr>
          <p:nvPr/>
        </p:nvSpPr>
        <p:spPr bwMode="auto">
          <a:xfrm>
            <a:off x="0" y="-124678"/>
            <a:ext cx="9109045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FEM-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 charset="0"/>
              </a:rPr>
              <a:t>based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 Data Analysis Framework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8868" y="313600"/>
            <a:ext cx="27640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 err="1">
                <a:solidFill>
                  <a:srgbClr val="000000"/>
                </a:solidFill>
                <a:cs typeface="Times New Roman" charset="0"/>
                <a:sym typeface="Wingdings"/>
              </a:rPr>
              <a:t>g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(...,...) </a:t>
            </a:r>
            <a:r>
              <a:rPr lang="mr-IN" sz="1400" dirty="0">
                <a:solidFill>
                  <a:srgbClr val="000000"/>
                </a:solidFill>
                <a:cs typeface="Times New Roman" charset="0"/>
                <a:sym typeface="Wingdings"/>
              </a:rPr>
              <a:t>–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model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error</a:t>
            </a:r>
            <a:endParaRPr lang="de-DE" sz="1400" dirty="0">
              <a:solidFill>
                <a:srgbClr val="000000"/>
              </a:solidFill>
              <a:cs typeface="Times New Roman" charset="0"/>
              <a:sym typeface="Wingdings"/>
            </a:endParaRPr>
          </a:p>
          <a:p>
            <a:r>
              <a:rPr lang="de-DE" sz="1400" i="1" dirty="0" err="1">
                <a:solidFill>
                  <a:srgbClr val="000000"/>
                </a:solidFill>
                <a:cs typeface="Times New Roman" charset="0"/>
                <a:sym typeface="Wingdings"/>
              </a:rPr>
              <a:t>x</a:t>
            </a:r>
            <a:r>
              <a:rPr lang="de-DE" sz="1400" i="1" baseline="-25000" dirty="0" err="1">
                <a:solidFill>
                  <a:srgbClr val="000000"/>
                </a:solidFill>
                <a:cs typeface="Times New Roman" charset="0"/>
                <a:sym typeface="Wingdings"/>
              </a:rPr>
              <a:t>t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mr-IN" sz="1400" dirty="0">
                <a:solidFill>
                  <a:srgbClr val="000000"/>
                </a:solidFill>
                <a:cs typeface="Times New Roman" charset="0"/>
                <a:sym typeface="Wingdings"/>
              </a:rPr>
              <a:t>–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data</a:t>
            </a:r>
            <a:endParaRPr lang="de-DE" sz="1400" dirty="0">
              <a:solidFill>
                <a:srgbClr val="000000"/>
              </a:solidFill>
              <a:cs typeface="Times New Roman" charset="0"/>
              <a:sym typeface="Wingdings"/>
            </a:endParaRPr>
          </a:p>
          <a:p>
            <a:r>
              <a:rPr lang="en-US" sz="1400" i="1" dirty="0">
                <a:latin typeface="Times New Roman"/>
                <a:cs typeface="Times New Roman"/>
              </a:rPr>
              <a:t>θ(</a:t>
            </a:r>
            <a:r>
              <a:rPr lang="mr-IN" sz="1400" i="1" dirty="0">
                <a:latin typeface="Times New Roman"/>
                <a:cs typeface="Times New Roman"/>
              </a:rPr>
              <a:t>…</a:t>
            </a:r>
            <a:r>
              <a:rPr lang="en-US" sz="1400" i="1" dirty="0">
                <a:latin typeface="Times New Roman"/>
                <a:cs typeface="Times New Roman"/>
              </a:rPr>
              <a:t>)</a:t>
            </a:r>
            <a:r>
              <a:rPr lang="en-US" sz="1400" dirty="0">
                <a:latin typeface="+mj-lt"/>
                <a:cs typeface="Times New Roman"/>
              </a:rPr>
              <a:t>-parameters, </a:t>
            </a:r>
            <a:r>
              <a:rPr lang="en-US" sz="1400" dirty="0" err="1">
                <a:latin typeface="+mj-lt"/>
                <a:cs typeface="Times New Roman"/>
              </a:rPr>
              <a:t>γ</a:t>
            </a:r>
            <a:r>
              <a:rPr lang="en-US" sz="1400" baseline="-25000" dirty="0" err="1">
                <a:latin typeface="+mj-lt"/>
                <a:cs typeface="Times New Roman"/>
              </a:rPr>
              <a:t>t</a:t>
            </a:r>
            <a:r>
              <a:rPr lang="en-US" sz="1400" dirty="0">
                <a:latin typeface="+mj-lt"/>
                <a:cs typeface="Times New Roman"/>
              </a:rPr>
              <a:t>-discretization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202ACC-922E-294A-9215-2600D18E1D11}"/>
              </a:ext>
            </a:extLst>
          </p:cNvPr>
          <p:cNvSpPr/>
          <p:nvPr/>
        </p:nvSpPr>
        <p:spPr>
          <a:xfrm>
            <a:off x="3492640" y="481136"/>
            <a:ext cx="1017715" cy="4826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979069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 txBox="1">
            <a:spLocks noChangeArrowheads="1"/>
          </p:cNvSpPr>
          <p:nvPr/>
        </p:nvSpPr>
        <p:spPr bwMode="auto">
          <a:xfrm>
            <a:off x="0" y="-124678"/>
            <a:ext cx="9109045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FEM-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 charset="0"/>
              </a:rPr>
              <a:t>based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 Data Analysis Framework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8868" y="313600"/>
            <a:ext cx="27640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 err="1">
                <a:solidFill>
                  <a:srgbClr val="000000"/>
                </a:solidFill>
                <a:cs typeface="Times New Roman" charset="0"/>
                <a:sym typeface="Wingdings"/>
              </a:rPr>
              <a:t>g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(...,...) </a:t>
            </a:r>
            <a:r>
              <a:rPr lang="mr-IN" sz="1400" dirty="0">
                <a:solidFill>
                  <a:srgbClr val="000000"/>
                </a:solidFill>
                <a:cs typeface="Times New Roman" charset="0"/>
                <a:sym typeface="Wingdings"/>
              </a:rPr>
              <a:t>–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model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error</a:t>
            </a:r>
            <a:endParaRPr lang="de-DE" sz="1400" dirty="0">
              <a:solidFill>
                <a:srgbClr val="000000"/>
              </a:solidFill>
              <a:cs typeface="Times New Roman" charset="0"/>
              <a:sym typeface="Wingdings"/>
            </a:endParaRPr>
          </a:p>
          <a:p>
            <a:r>
              <a:rPr lang="de-DE" sz="1400" i="1" dirty="0" err="1">
                <a:solidFill>
                  <a:srgbClr val="000000"/>
                </a:solidFill>
                <a:cs typeface="Times New Roman" charset="0"/>
                <a:sym typeface="Wingdings"/>
              </a:rPr>
              <a:t>x</a:t>
            </a:r>
            <a:r>
              <a:rPr lang="de-DE" sz="1400" i="1" baseline="-25000" dirty="0" err="1">
                <a:solidFill>
                  <a:srgbClr val="000000"/>
                </a:solidFill>
                <a:cs typeface="Times New Roman" charset="0"/>
                <a:sym typeface="Wingdings"/>
              </a:rPr>
              <a:t>t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mr-IN" sz="1400" dirty="0">
                <a:solidFill>
                  <a:srgbClr val="000000"/>
                </a:solidFill>
                <a:cs typeface="Times New Roman" charset="0"/>
                <a:sym typeface="Wingdings"/>
              </a:rPr>
              <a:t>–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data</a:t>
            </a:r>
            <a:endParaRPr lang="de-DE" sz="1400" dirty="0">
              <a:solidFill>
                <a:srgbClr val="000000"/>
              </a:solidFill>
              <a:cs typeface="Times New Roman" charset="0"/>
              <a:sym typeface="Wingdings"/>
            </a:endParaRPr>
          </a:p>
          <a:p>
            <a:r>
              <a:rPr lang="en-US" sz="1400" i="1" dirty="0">
                <a:latin typeface="Times New Roman"/>
                <a:cs typeface="Times New Roman"/>
              </a:rPr>
              <a:t>θ(</a:t>
            </a:r>
            <a:r>
              <a:rPr lang="mr-IN" sz="1400" i="1" dirty="0">
                <a:latin typeface="Times New Roman"/>
                <a:cs typeface="Times New Roman"/>
              </a:rPr>
              <a:t>…</a:t>
            </a:r>
            <a:r>
              <a:rPr lang="en-US" sz="1400" i="1" dirty="0">
                <a:latin typeface="Times New Roman"/>
                <a:cs typeface="Times New Roman"/>
              </a:rPr>
              <a:t>)</a:t>
            </a:r>
            <a:r>
              <a:rPr lang="en-US" sz="1400" dirty="0">
                <a:latin typeface="+mj-lt"/>
                <a:cs typeface="Times New Roman"/>
              </a:rPr>
              <a:t>-parameters, </a:t>
            </a:r>
            <a:r>
              <a:rPr lang="en-US" sz="1400" dirty="0" err="1">
                <a:latin typeface="+mj-lt"/>
                <a:cs typeface="Times New Roman"/>
              </a:rPr>
              <a:t>γ</a:t>
            </a:r>
            <a:r>
              <a:rPr lang="en-US" sz="1400" baseline="-25000" dirty="0" err="1">
                <a:latin typeface="+mj-lt"/>
                <a:cs typeface="Times New Roman"/>
              </a:rPr>
              <a:t>t</a:t>
            </a:r>
            <a:r>
              <a:rPr lang="en-US" sz="1400" dirty="0">
                <a:latin typeface="+mj-lt"/>
                <a:cs typeface="Times New Roman"/>
              </a:rPr>
              <a:t>-discretization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620249"/>
              </p:ext>
            </p:extLst>
          </p:nvPr>
        </p:nvGraphicFramePr>
        <p:xfrm>
          <a:off x="1879600" y="481136"/>
          <a:ext cx="269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4" imgW="2692400" imgH="482600" progId="Equation.DSMT4">
                  <p:embed/>
                </p:oleObj>
              </mc:Choice>
              <mc:Fallback>
                <p:oleObj name="Equation" r:id="rId4" imgW="2692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9600" y="481136"/>
                        <a:ext cx="2692400" cy="4826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84858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0"/>
          <p:cNvSpPr txBox="1">
            <a:spLocks noChangeArrowheads="1"/>
          </p:cNvSpPr>
          <p:nvPr/>
        </p:nvSpPr>
        <p:spPr bwMode="auto">
          <a:xfrm>
            <a:off x="764783" y="1966472"/>
            <a:ext cx="4312511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Horenko; DYNAT, 49(2-3):164–187, 2010</a:t>
            </a:r>
            <a:endParaRPr lang="de-DE" sz="1400" kern="0" dirty="0">
              <a:solidFill>
                <a:srgbClr val="4F81BD"/>
              </a:solidFill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err="1">
                <a:solidFill>
                  <a:srgbClr val="4F81BD"/>
                </a:solidFill>
                <a:latin typeface="+mj-lt"/>
                <a:ea typeface="+mn-ea"/>
                <a:cs typeface="+mn-cs"/>
              </a:rPr>
              <a:t>Horenko</a:t>
            </a:r>
            <a:r>
              <a:rPr lang="de-DE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; 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J. Atm. Sci., 67(5):1559–1574, 2010.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rgbClr val="4F81BD"/>
                </a:solidFill>
                <a:latin typeface="+mj-lt"/>
                <a:ea typeface="+mn-ea"/>
                <a:cs typeface="+mn-cs"/>
              </a:rPr>
              <a:t>Metzner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/</a:t>
            </a:r>
            <a:r>
              <a:rPr lang="en-US" sz="1400" kern="0" dirty="0" err="1">
                <a:solidFill>
                  <a:srgbClr val="4F81BD"/>
                </a:solidFill>
                <a:latin typeface="+mj-lt"/>
                <a:ea typeface="+mn-ea"/>
                <a:cs typeface="+mn-cs"/>
              </a:rPr>
              <a:t>Putzig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/Horenko; CAMCOS, 7(2), 175-229, 2012.</a:t>
            </a:r>
          </a:p>
        </p:txBody>
      </p:sp>
      <p:sp>
        <p:nvSpPr>
          <p:cNvPr id="77825" name="Textfeld 33"/>
          <p:cNvSpPr txBox="1">
            <a:spLocks noChangeArrowheads="1"/>
          </p:cNvSpPr>
          <p:nvPr/>
        </p:nvSpPr>
        <p:spPr bwMode="auto">
          <a:xfrm>
            <a:off x="334605" y="963736"/>
            <a:ext cx="879193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H</a:t>
            </a:r>
            <a:r>
              <a:rPr lang="de-DE" sz="1800" baseline="-25000" dirty="0">
                <a:solidFill>
                  <a:srgbClr val="000000"/>
                </a:solidFill>
                <a:latin typeface="+mj-lt"/>
                <a:cs typeface="Times New Roman" charset="0"/>
              </a:rPr>
              <a:t>1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</a:rPr>
              <a:t>regularization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 (|θ(</a:t>
            </a:r>
            <a:r>
              <a:rPr lang="de-DE" sz="1800" dirty="0">
                <a:solidFill>
                  <a:srgbClr val="000000"/>
                </a:solidFill>
                <a:latin typeface="+mj-lt"/>
                <a:ea typeface="Wingdings"/>
                <a:cs typeface="Wingdings"/>
                <a:sym typeface="Wingdings"/>
              </a:rPr>
              <a:t>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)|</a:t>
            </a:r>
            <a:r>
              <a:rPr lang="de-DE" sz="1800" baseline="-25000" dirty="0">
                <a:solidFill>
                  <a:srgbClr val="000000"/>
                </a:solidFill>
                <a:latin typeface="+mj-lt"/>
                <a:cs typeface="Times New Roman" charset="0"/>
              </a:rPr>
              <a:t>H1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≤ C) 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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sequence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sparse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Quadratic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Programming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problems</a:t>
            </a:r>
            <a:endParaRPr lang="de-DE" sz="1800" dirty="0">
              <a:solidFill>
                <a:srgbClr val="000000"/>
              </a:solidFill>
              <a:latin typeface="+mj-lt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de-DE" sz="16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BV-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</a:rPr>
              <a:t>regularization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 (|θ(</a:t>
            </a:r>
            <a:r>
              <a:rPr lang="de-DE" sz="1800" dirty="0">
                <a:solidFill>
                  <a:srgbClr val="000000"/>
                </a:solidFill>
                <a:latin typeface="+mj-lt"/>
                <a:ea typeface="Wingdings"/>
                <a:cs typeface="Wingdings"/>
                <a:sym typeface="Wingdings"/>
              </a:rPr>
              <a:t>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)|</a:t>
            </a:r>
            <a:r>
              <a:rPr lang="de-DE" sz="1800" baseline="-25000" dirty="0">
                <a:solidFill>
                  <a:srgbClr val="000000"/>
                </a:solidFill>
                <a:latin typeface="+mj-lt"/>
                <a:cs typeface="Times New Roman" charset="0"/>
              </a:rPr>
              <a:t>BV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≤ C) 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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sequence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sparse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Linear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Programming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problems</a:t>
            </a: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</p:txBody>
      </p:sp>
      <p:sp>
        <p:nvSpPr>
          <p:cNvPr id="65539" name="Rectangle 2"/>
          <p:cNvSpPr txBox="1">
            <a:spLocks noChangeArrowheads="1"/>
          </p:cNvSpPr>
          <p:nvPr/>
        </p:nvSpPr>
        <p:spPr bwMode="auto">
          <a:xfrm>
            <a:off x="0" y="-124678"/>
            <a:ext cx="9109045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FEM-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 charset="0"/>
              </a:rPr>
              <a:t>based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 Data Analysis Framework</a:t>
            </a:r>
          </a:p>
        </p:txBody>
      </p:sp>
      <p:sp>
        <p:nvSpPr>
          <p:cNvPr id="31" name="Textfeld 10"/>
          <p:cNvSpPr txBox="1">
            <a:spLocks noChangeArrowheads="1"/>
          </p:cNvSpPr>
          <p:nvPr/>
        </p:nvSpPr>
        <p:spPr bwMode="auto">
          <a:xfrm>
            <a:off x="779518" y="1310058"/>
            <a:ext cx="4136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chemeClr val="accent1"/>
                </a:solidFill>
                <a:latin typeface="+mj-lt"/>
              </a:rPr>
              <a:t>Horenko</a:t>
            </a:r>
            <a:r>
              <a:rPr lang="en-US" sz="1400" kern="0" dirty="0">
                <a:solidFill>
                  <a:schemeClr val="accent1"/>
                </a:solidFill>
                <a:latin typeface="+mj-lt"/>
              </a:rPr>
              <a:t>; SIAM J. of Sci. Comp., 32(1):62–83, 2010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chemeClr val="accent1"/>
                </a:solidFill>
                <a:latin typeface="+mj-lt"/>
              </a:rPr>
              <a:t>Horenko</a:t>
            </a:r>
            <a:r>
              <a:rPr lang="en-US" sz="1400" kern="0" dirty="0">
                <a:solidFill>
                  <a:schemeClr val="accent1"/>
                </a:solidFill>
                <a:latin typeface="+mj-lt"/>
              </a:rPr>
              <a:t>; SIAM </a:t>
            </a:r>
            <a:r>
              <a:rPr lang="en-US" sz="1400" kern="0" dirty="0" err="1">
                <a:solidFill>
                  <a:schemeClr val="accent1"/>
                </a:solidFill>
                <a:latin typeface="+mj-lt"/>
              </a:rPr>
              <a:t>Mult</a:t>
            </a:r>
            <a:r>
              <a:rPr lang="en-US" sz="1400" kern="0" dirty="0">
                <a:solidFill>
                  <a:schemeClr val="accent1"/>
                </a:solidFill>
                <a:latin typeface="+mj-lt"/>
              </a:rPr>
              <a:t>. Mod. </a:t>
            </a:r>
            <a:r>
              <a:rPr lang="en-US" sz="1400" kern="0" dirty="0" err="1">
                <a:solidFill>
                  <a:schemeClr val="accent1"/>
                </a:solidFill>
                <a:latin typeface="+mj-lt"/>
              </a:rPr>
              <a:t>Sim</a:t>
            </a:r>
            <a:r>
              <a:rPr lang="en-US" sz="1400" kern="0" dirty="0">
                <a:solidFill>
                  <a:schemeClr val="accent1"/>
                </a:solidFill>
                <a:latin typeface="+mj-lt"/>
              </a:rPr>
              <a:t>, 9(4):1700-1726, 2011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8868" y="313600"/>
            <a:ext cx="27640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 err="1">
                <a:solidFill>
                  <a:srgbClr val="000000"/>
                </a:solidFill>
                <a:cs typeface="Times New Roman" charset="0"/>
                <a:sym typeface="Wingdings"/>
              </a:rPr>
              <a:t>g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(...,...) </a:t>
            </a:r>
            <a:r>
              <a:rPr lang="mr-IN" sz="1400" dirty="0">
                <a:solidFill>
                  <a:srgbClr val="000000"/>
                </a:solidFill>
                <a:cs typeface="Times New Roman" charset="0"/>
                <a:sym typeface="Wingdings"/>
              </a:rPr>
              <a:t>–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model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error</a:t>
            </a:r>
            <a:endParaRPr lang="de-DE" sz="1400" dirty="0">
              <a:solidFill>
                <a:srgbClr val="000000"/>
              </a:solidFill>
              <a:cs typeface="Times New Roman" charset="0"/>
              <a:sym typeface="Wingdings"/>
            </a:endParaRPr>
          </a:p>
          <a:p>
            <a:r>
              <a:rPr lang="de-DE" sz="1400" i="1" dirty="0" err="1">
                <a:solidFill>
                  <a:srgbClr val="000000"/>
                </a:solidFill>
                <a:cs typeface="Times New Roman" charset="0"/>
                <a:sym typeface="Wingdings"/>
              </a:rPr>
              <a:t>x</a:t>
            </a:r>
            <a:r>
              <a:rPr lang="de-DE" sz="1400" i="1" baseline="-25000" dirty="0" err="1">
                <a:solidFill>
                  <a:srgbClr val="000000"/>
                </a:solidFill>
                <a:cs typeface="Times New Roman" charset="0"/>
                <a:sym typeface="Wingdings"/>
              </a:rPr>
              <a:t>t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mr-IN" sz="1400" dirty="0">
                <a:solidFill>
                  <a:srgbClr val="000000"/>
                </a:solidFill>
                <a:cs typeface="Times New Roman" charset="0"/>
                <a:sym typeface="Wingdings"/>
              </a:rPr>
              <a:t>–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data</a:t>
            </a:r>
            <a:endParaRPr lang="de-DE" sz="1400" dirty="0">
              <a:solidFill>
                <a:srgbClr val="000000"/>
              </a:solidFill>
              <a:cs typeface="Times New Roman" charset="0"/>
              <a:sym typeface="Wingdings"/>
            </a:endParaRPr>
          </a:p>
          <a:p>
            <a:r>
              <a:rPr lang="en-US" sz="1400" i="1" dirty="0">
                <a:latin typeface="Times New Roman"/>
                <a:cs typeface="Times New Roman"/>
              </a:rPr>
              <a:t>θ(</a:t>
            </a:r>
            <a:r>
              <a:rPr lang="mr-IN" sz="1400" i="1" dirty="0">
                <a:latin typeface="Times New Roman"/>
                <a:cs typeface="Times New Roman"/>
              </a:rPr>
              <a:t>…</a:t>
            </a:r>
            <a:r>
              <a:rPr lang="en-US" sz="1400" i="1" dirty="0">
                <a:latin typeface="Times New Roman"/>
                <a:cs typeface="Times New Roman"/>
              </a:rPr>
              <a:t>)</a:t>
            </a:r>
            <a:r>
              <a:rPr lang="en-US" sz="1400" dirty="0">
                <a:latin typeface="+mj-lt"/>
                <a:cs typeface="Times New Roman"/>
              </a:rPr>
              <a:t>-parameters, </a:t>
            </a:r>
            <a:r>
              <a:rPr lang="en-US" sz="1400" dirty="0" err="1">
                <a:latin typeface="+mj-lt"/>
                <a:cs typeface="Times New Roman"/>
              </a:rPr>
              <a:t>γ</a:t>
            </a:r>
            <a:r>
              <a:rPr lang="en-US" sz="1400" baseline="-25000" dirty="0" err="1">
                <a:latin typeface="+mj-lt"/>
                <a:cs typeface="Times New Roman"/>
              </a:rPr>
              <a:t>t</a:t>
            </a:r>
            <a:r>
              <a:rPr lang="en-US" sz="1400" dirty="0">
                <a:latin typeface="+mj-lt"/>
                <a:cs typeface="Times New Roman"/>
              </a:rPr>
              <a:t>-discretization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42769"/>
              </p:ext>
            </p:extLst>
          </p:nvPr>
        </p:nvGraphicFramePr>
        <p:xfrm>
          <a:off x="1879600" y="481136"/>
          <a:ext cx="269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4" imgW="2692400" imgH="482600" progId="Equation.DSMT4">
                  <p:embed/>
                </p:oleObj>
              </mc:Choice>
              <mc:Fallback>
                <p:oleObj name="Equation" r:id="rId4" imgW="2692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9600" y="481136"/>
                        <a:ext cx="2692400" cy="4826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24408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feld 10"/>
          <p:cNvSpPr txBox="1">
            <a:spLocks noChangeArrowheads="1"/>
          </p:cNvSpPr>
          <p:nvPr/>
        </p:nvSpPr>
        <p:spPr bwMode="auto">
          <a:xfrm>
            <a:off x="714387" y="4763012"/>
            <a:ext cx="4910907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Gerber/Horenko; Science Advances (AAAS), 1(7):e1500163, 2015</a:t>
            </a:r>
            <a:endParaRPr lang="de-DE" sz="1400" kern="0" dirty="0">
              <a:solidFill>
                <a:srgbClr val="4F81BD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Textfeld 10"/>
          <p:cNvSpPr txBox="1">
            <a:spLocks noChangeArrowheads="1"/>
          </p:cNvSpPr>
          <p:nvPr/>
        </p:nvSpPr>
        <p:spPr bwMode="auto">
          <a:xfrm>
            <a:off x="764783" y="1966472"/>
            <a:ext cx="4312511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Horenko; DYNAT, 49(2-3):164–187, 2010</a:t>
            </a:r>
            <a:endParaRPr lang="de-DE" sz="1400" kern="0" dirty="0">
              <a:solidFill>
                <a:srgbClr val="4F81BD"/>
              </a:solidFill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err="1">
                <a:solidFill>
                  <a:srgbClr val="4F81BD"/>
                </a:solidFill>
                <a:latin typeface="+mj-lt"/>
                <a:ea typeface="+mn-ea"/>
                <a:cs typeface="+mn-cs"/>
              </a:rPr>
              <a:t>Horenko</a:t>
            </a:r>
            <a:r>
              <a:rPr lang="de-DE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; 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J. Atm. Sci., 67(5):1559–1574, 2010.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rgbClr val="4F81BD"/>
                </a:solidFill>
                <a:latin typeface="+mj-lt"/>
                <a:ea typeface="+mn-ea"/>
                <a:cs typeface="+mn-cs"/>
              </a:rPr>
              <a:t>Metzner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/</a:t>
            </a:r>
            <a:r>
              <a:rPr lang="en-US" sz="1400" kern="0" dirty="0" err="1">
                <a:solidFill>
                  <a:srgbClr val="4F81BD"/>
                </a:solidFill>
                <a:latin typeface="+mj-lt"/>
                <a:ea typeface="+mn-ea"/>
                <a:cs typeface="+mn-cs"/>
              </a:rPr>
              <a:t>Putzig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/Horenko; CAMCOS, 7(2), 175-229, 2012.</a:t>
            </a:r>
          </a:p>
        </p:txBody>
      </p:sp>
      <p:sp>
        <p:nvSpPr>
          <p:cNvPr id="77825" name="Textfeld 33"/>
          <p:cNvSpPr txBox="1">
            <a:spLocks noChangeArrowheads="1"/>
          </p:cNvSpPr>
          <p:nvPr/>
        </p:nvSpPr>
        <p:spPr bwMode="auto">
          <a:xfrm>
            <a:off x="334605" y="963736"/>
            <a:ext cx="8791934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H</a:t>
            </a:r>
            <a:r>
              <a:rPr lang="de-DE" sz="1800" baseline="-25000" dirty="0">
                <a:solidFill>
                  <a:srgbClr val="000000"/>
                </a:solidFill>
                <a:latin typeface="+mj-lt"/>
                <a:cs typeface="Times New Roman" charset="0"/>
              </a:rPr>
              <a:t>1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</a:rPr>
              <a:t>regularization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 (|θ(</a:t>
            </a:r>
            <a:r>
              <a:rPr lang="de-DE" sz="1800" dirty="0">
                <a:solidFill>
                  <a:srgbClr val="000000"/>
                </a:solidFill>
                <a:latin typeface="+mj-lt"/>
                <a:ea typeface="Wingdings"/>
                <a:cs typeface="Wingdings"/>
                <a:sym typeface="Wingdings"/>
              </a:rPr>
              <a:t>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)|</a:t>
            </a:r>
            <a:r>
              <a:rPr lang="de-DE" sz="1800" baseline="-25000" dirty="0">
                <a:solidFill>
                  <a:srgbClr val="000000"/>
                </a:solidFill>
                <a:latin typeface="+mj-lt"/>
                <a:cs typeface="Times New Roman" charset="0"/>
              </a:rPr>
              <a:t>H1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≤ C) 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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sequence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sparse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Quadratic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Programming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problems</a:t>
            </a:r>
            <a:endParaRPr lang="de-DE" sz="1800" dirty="0">
              <a:solidFill>
                <a:srgbClr val="000000"/>
              </a:solidFill>
              <a:latin typeface="+mj-lt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de-DE" sz="16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BV-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</a:rPr>
              <a:t>regularization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 (|θ(</a:t>
            </a:r>
            <a:r>
              <a:rPr lang="de-DE" sz="1800" dirty="0">
                <a:solidFill>
                  <a:srgbClr val="000000"/>
                </a:solidFill>
                <a:latin typeface="+mj-lt"/>
                <a:ea typeface="Wingdings"/>
                <a:cs typeface="Wingdings"/>
                <a:sym typeface="Wingdings"/>
              </a:rPr>
              <a:t>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)|</a:t>
            </a:r>
            <a:r>
              <a:rPr lang="de-DE" sz="1800" baseline="-25000" dirty="0">
                <a:solidFill>
                  <a:srgbClr val="000000"/>
                </a:solidFill>
                <a:latin typeface="+mj-lt"/>
                <a:cs typeface="Times New Roman" charset="0"/>
              </a:rPr>
              <a:t>BV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≤ C) 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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sequence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sparse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Linear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Programming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problems</a:t>
            </a: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From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time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series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data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data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on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graphs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and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networks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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graph-induced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regularization</a:t>
            </a: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</p:txBody>
      </p:sp>
      <p:sp>
        <p:nvSpPr>
          <p:cNvPr id="65539" name="Rectangle 2"/>
          <p:cNvSpPr txBox="1">
            <a:spLocks noChangeArrowheads="1"/>
          </p:cNvSpPr>
          <p:nvPr/>
        </p:nvSpPr>
        <p:spPr bwMode="auto">
          <a:xfrm>
            <a:off x="0" y="-124678"/>
            <a:ext cx="9109045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FEM-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 charset="0"/>
              </a:rPr>
              <a:t>based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 Data Analysis Framework</a:t>
            </a:r>
          </a:p>
        </p:txBody>
      </p:sp>
      <p:sp>
        <p:nvSpPr>
          <p:cNvPr id="31" name="Textfeld 10"/>
          <p:cNvSpPr txBox="1">
            <a:spLocks noChangeArrowheads="1"/>
          </p:cNvSpPr>
          <p:nvPr/>
        </p:nvSpPr>
        <p:spPr bwMode="auto">
          <a:xfrm>
            <a:off x="779518" y="1310058"/>
            <a:ext cx="4136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chemeClr val="accent1"/>
                </a:solidFill>
                <a:latin typeface="+mj-lt"/>
              </a:rPr>
              <a:t>Horenko</a:t>
            </a:r>
            <a:r>
              <a:rPr lang="en-US" sz="1400" kern="0" dirty="0">
                <a:solidFill>
                  <a:schemeClr val="accent1"/>
                </a:solidFill>
                <a:latin typeface="+mj-lt"/>
              </a:rPr>
              <a:t>; SIAM J. of Sci. Comp., 32(1):62–83, 2010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chemeClr val="accent1"/>
                </a:solidFill>
                <a:latin typeface="+mj-lt"/>
              </a:rPr>
              <a:t>Horenko</a:t>
            </a:r>
            <a:r>
              <a:rPr lang="en-US" sz="1400" kern="0" dirty="0">
                <a:solidFill>
                  <a:schemeClr val="accent1"/>
                </a:solidFill>
                <a:latin typeface="+mj-lt"/>
              </a:rPr>
              <a:t>; SIAM </a:t>
            </a:r>
            <a:r>
              <a:rPr lang="en-US" sz="1400" kern="0" dirty="0" err="1">
                <a:solidFill>
                  <a:schemeClr val="accent1"/>
                </a:solidFill>
                <a:latin typeface="+mj-lt"/>
              </a:rPr>
              <a:t>Mult</a:t>
            </a:r>
            <a:r>
              <a:rPr lang="en-US" sz="1400" kern="0" dirty="0">
                <a:solidFill>
                  <a:schemeClr val="accent1"/>
                </a:solidFill>
                <a:latin typeface="+mj-lt"/>
              </a:rPr>
              <a:t>. Mod. </a:t>
            </a:r>
            <a:r>
              <a:rPr lang="en-US" sz="1400" kern="0" dirty="0" err="1">
                <a:solidFill>
                  <a:schemeClr val="accent1"/>
                </a:solidFill>
                <a:latin typeface="+mj-lt"/>
              </a:rPr>
              <a:t>Sim</a:t>
            </a:r>
            <a:r>
              <a:rPr lang="en-US" sz="1400" kern="0" dirty="0">
                <a:solidFill>
                  <a:schemeClr val="accent1"/>
                </a:solidFill>
                <a:latin typeface="+mj-lt"/>
              </a:rPr>
              <a:t>, 9(4):1700-1726, 2011</a:t>
            </a:r>
          </a:p>
        </p:txBody>
      </p:sp>
      <p:grpSp>
        <p:nvGrpSpPr>
          <p:cNvPr id="65541" name="Group 9"/>
          <p:cNvGrpSpPr>
            <a:grpSpLocks/>
          </p:cNvGrpSpPr>
          <p:nvPr/>
        </p:nvGrpSpPr>
        <p:grpSpPr bwMode="auto">
          <a:xfrm>
            <a:off x="-107950" y="2798233"/>
            <a:ext cx="9504363" cy="1985963"/>
            <a:chOff x="-108520" y="2636912"/>
            <a:chExt cx="9505056" cy="1986603"/>
          </a:xfrm>
        </p:grpSpPr>
        <p:pic>
          <p:nvPicPr>
            <p:cNvPr id="65543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376" y="3068960"/>
              <a:ext cx="968142" cy="93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4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120" y="3068960"/>
              <a:ext cx="1376720" cy="104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45" name="Group 8"/>
            <p:cNvGrpSpPr>
              <a:grpSpLocks/>
            </p:cNvGrpSpPr>
            <p:nvPr/>
          </p:nvGrpSpPr>
          <p:grpSpPr bwMode="auto">
            <a:xfrm>
              <a:off x="-108520" y="2780928"/>
              <a:ext cx="4662488" cy="1706706"/>
              <a:chOff x="2392684" y="612552"/>
              <a:chExt cx="4662488" cy="170670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591136" y="1054512"/>
                <a:ext cx="4248460" cy="1264057"/>
              </a:xfrm>
              <a:prstGeom prst="roundRect">
                <a:avLst/>
              </a:prstGeom>
              <a:solidFill>
                <a:srgbClr val="FFFFFF"/>
              </a:solidFill>
              <a:ln w="57150" cmpd="sng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551" name="TextBox 17"/>
              <p:cNvSpPr txBox="1">
                <a:spLocks noChangeArrowheads="1"/>
              </p:cNvSpPr>
              <p:nvPr/>
            </p:nvSpPr>
            <p:spPr bwMode="auto">
              <a:xfrm>
                <a:off x="4678684" y="988933"/>
                <a:ext cx="2555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t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3184905" y="1405463"/>
                <a:ext cx="2989480" cy="952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3156328" y="1362587"/>
                <a:ext cx="114308" cy="10322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94549" y="1362587"/>
                <a:ext cx="114308" cy="10322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04194" y="1353059"/>
                <a:ext cx="114308" cy="10480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013838" y="1353059"/>
                <a:ext cx="114308" cy="10480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623483" y="1345118"/>
                <a:ext cx="114308" cy="10480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558" name="TextBox 24"/>
              <p:cNvSpPr txBox="1">
                <a:spLocks noChangeArrowheads="1"/>
              </p:cNvSpPr>
              <p:nvPr/>
            </p:nvSpPr>
            <p:spPr bwMode="auto">
              <a:xfrm>
                <a:off x="6032822" y="1403271"/>
                <a:ext cx="5048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Times New Roman" charset="0"/>
                    <a:cs typeface="Times New Roman" charset="0"/>
                  </a:rPr>
                  <a:t>time</a:t>
                </a:r>
              </a:p>
            </p:txBody>
          </p:sp>
          <p:sp>
            <p:nvSpPr>
              <p:cNvPr id="65559" name="TextBox 25"/>
              <p:cNvSpPr txBox="1">
                <a:spLocks noChangeArrowheads="1"/>
              </p:cNvSpPr>
              <p:nvPr/>
            </p:nvSpPr>
            <p:spPr bwMode="auto">
              <a:xfrm>
                <a:off x="3103884" y="1382633"/>
                <a:ext cx="52228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sz="1800" i="1" baseline="-25000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n-2</a:t>
                </a:r>
                <a:endParaRPr lang="en-US" sz="1800" i="1">
                  <a:solidFill>
                    <a:srgbClr val="376092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65560" name="TextBox 26"/>
              <p:cNvSpPr txBox="1">
                <a:spLocks noChangeArrowheads="1"/>
              </p:cNvSpPr>
              <p:nvPr/>
            </p:nvSpPr>
            <p:spPr bwMode="auto">
              <a:xfrm>
                <a:off x="3705547" y="1382633"/>
                <a:ext cx="5207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sz="1800" i="1" baseline="-25000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n-1</a:t>
                </a:r>
                <a:endParaRPr lang="en-US" sz="1800" i="1">
                  <a:solidFill>
                    <a:srgbClr val="376092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65561" name="TextBox 27"/>
              <p:cNvSpPr txBox="1">
                <a:spLocks noChangeArrowheads="1"/>
              </p:cNvSpPr>
              <p:nvPr/>
            </p:nvSpPr>
            <p:spPr bwMode="auto">
              <a:xfrm>
                <a:off x="4305622" y="1382633"/>
                <a:ext cx="3937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sz="1800" i="1" baseline="-25000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n</a:t>
                </a:r>
                <a:endParaRPr lang="en-US" sz="1800" i="1">
                  <a:solidFill>
                    <a:srgbClr val="376092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65562" name="TextBox 28"/>
              <p:cNvSpPr txBox="1">
                <a:spLocks noChangeArrowheads="1"/>
              </p:cNvSpPr>
              <p:nvPr/>
            </p:nvSpPr>
            <p:spPr bwMode="auto">
              <a:xfrm>
                <a:off x="4937447" y="1382633"/>
                <a:ext cx="573087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sz="1800" i="1" baseline="-25000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n+1</a:t>
                </a:r>
                <a:endParaRPr lang="en-US" sz="1800" i="1">
                  <a:solidFill>
                    <a:srgbClr val="376092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65563" name="TextBox 29"/>
              <p:cNvSpPr txBox="1">
                <a:spLocks noChangeArrowheads="1"/>
              </p:cNvSpPr>
              <p:nvPr/>
            </p:nvSpPr>
            <p:spPr bwMode="auto">
              <a:xfrm>
                <a:off x="5478784" y="1382633"/>
                <a:ext cx="5746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 dirty="0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sz="1800" i="1" baseline="-25000" dirty="0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n+2</a:t>
                </a:r>
                <a:endParaRPr lang="en-US" sz="1800" i="1" dirty="0">
                  <a:solidFill>
                    <a:srgbClr val="376092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65564" name="TextBox 30"/>
              <p:cNvSpPr txBox="1">
                <a:spLocks noChangeArrowheads="1"/>
              </p:cNvSpPr>
              <p:nvPr/>
            </p:nvSpPr>
            <p:spPr bwMode="auto">
              <a:xfrm>
                <a:off x="6096322" y="1136571"/>
                <a:ext cx="46831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…</a:t>
                </a:r>
              </a:p>
            </p:txBody>
          </p:sp>
          <p:sp>
            <p:nvSpPr>
              <p:cNvPr id="65565" name="TextBox 31"/>
              <p:cNvSpPr txBox="1">
                <a:spLocks noChangeArrowheads="1"/>
              </p:cNvSpPr>
              <p:nvPr/>
            </p:nvSpPr>
            <p:spPr bwMode="auto">
              <a:xfrm>
                <a:off x="2849884" y="1136571"/>
                <a:ext cx="468313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…</a:t>
                </a:r>
              </a:p>
            </p:txBody>
          </p:sp>
          <p:sp>
            <p:nvSpPr>
              <p:cNvPr id="65566" name="TextBox 32"/>
              <p:cNvSpPr txBox="1">
                <a:spLocks noChangeArrowheads="1"/>
              </p:cNvSpPr>
              <p:nvPr/>
            </p:nvSpPr>
            <p:spPr bwMode="auto">
              <a:xfrm>
                <a:off x="2392684" y="1638221"/>
                <a:ext cx="4662488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600" u="sng">
                    <a:latin typeface="Times New Roman" charset="0"/>
                    <a:cs typeface="Times New Roman" charset="0"/>
                  </a:rPr>
                  <a:t>Regularization:</a:t>
                </a:r>
                <a:r>
                  <a:rPr lang="en-US" sz="160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160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parameter values of </a:t>
                </a:r>
                <a:r>
                  <a:rPr lang="en-US" sz="1600" i="1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θ(t)</a:t>
                </a:r>
                <a:r>
                  <a:rPr lang="en-US" sz="160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 should be similar if they are close in time</a:t>
                </a:r>
                <a:endParaRPr lang="en-US" sz="1600" b="1">
                  <a:solidFill>
                    <a:srgbClr val="000000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65567" name="TextBox 33"/>
              <p:cNvSpPr txBox="1">
                <a:spLocks noChangeArrowheads="1"/>
              </p:cNvSpPr>
              <p:nvPr/>
            </p:nvSpPr>
            <p:spPr bwMode="auto">
              <a:xfrm>
                <a:off x="3238748" y="612552"/>
                <a:ext cx="324085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600" i="1" u="sng" dirty="0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time-persistent/metastable  models</a:t>
                </a:r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4949624" y="3068851"/>
              <a:ext cx="4177018" cy="1554664"/>
            </a:xfrm>
            <a:prstGeom prst="roundRect">
              <a:avLst/>
            </a:prstGeom>
            <a:noFill/>
            <a:ln w="57150" cmpd="sng">
              <a:solidFill>
                <a:srgbClr val="7F7F7F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547" name="TextBox 32"/>
            <p:cNvSpPr txBox="1">
              <a:spLocks noChangeArrowheads="1"/>
            </p:cNvSpPr>
            <p:nvPr/>
          </p:nvSpPr>
          <p:spPr bwMode="auto">
            <a:xfrm>
              <a:off x="4734048" y="3942477"/>
              <a:ext cx="46624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u="sng">
                  <a:latin typeface="Times New Roman" charset="0"/>
                  <a:cs typeface="Times New Roman" charset="0"/>
                </a:rPr>
                <a:t>Regularization:</a:t>
              </a:r>
              <a:r>
                <a:rPr lang="en-US" sz="1600">
                  <a:latin typeface="Times New Roman" charset="0"/>
                  <a:cs typeface="Times New Roman" charset="0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parameter values of </a:t>
              </a:r>
              <a:r>
                <a:rPr lang="en-US" sz="1600" i="1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θ(s)</a:t>
              </a:r>
              <a:r>
                <a:rPr lang="en-US" sz="16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 should be similar if they are close on the graph</a:t>
              </a:r>
              <a:endParaRPr lang="en-US" sz="1600" b="1">
                <a:solidFill>
                  <a:srgbClr val="00000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65548" name="TextBox 33"/>
            <p:cNvSpPr txBox="1">
              <a:spLocks noChangeArrowheads="1"/>
            </p:cNvSpPr>
            <p:nvPr/>
          </p:nvSpPr>
          <p:spPr bwMode="auto">
            <a:xfrm>
              <a:off x="5454128" y="2636912"/>
              <a:ext cx="32588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graph-persistent/metastable models</a:t>
              </a:r>
            </a:p>
          </p:txBody>
        </p:sp>
        <p:sp>
          <p:nvSpPr>
            <p:cNvPr id="65" name="Down Arrow 64"/>
            <p:cNvSpPr/>
            <p:nvPr/>
          </p:nvSpPr>
          <p:spPr>
            <a:xfrm rot="16200000" flipH="1">
              <a:off x="4465363" y="3607235"/>
              <a:ext cx="304898" cy="381028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888868" y="313600"/>
            <a:ext cx="27640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 err="1">
                <a:solidFill>
                  <a:srgbClr val="000000"/>
                </a:solidFill>
                <a:cs typeface="Times New Roman" charset="0"/>
                <a:sym typeface="Wingdings"/>
              </a:rPr>
              <a:t>g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(...,...) </a:t>
            </a:r>
            <a:r>
              <a:rPr lang="mr-IN" sz="1400" dirty="0">
                <a:solidFill>
                  <a:srgbClr val="000000"/>
                </a:solidFill>
                <a:cs typeface="Times New Roman" charset="0"/>
                <a:sym typeface="Wingdings"/>
              </a:rPr>
              <a:t>–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model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error</a:t>
            </a:r>
            <a:endParaRPr lang="de-DE" sz="1400" dirty="0">
              <a:solidFill>
                <a:srgbClr val="000000"/>
              </a:solidFill>
              <a:cs typeface="Times New Roman" charset="0"/>
              <a:sym typeface="Wingdings"/>
            </a:endParaRPr>
          </a:p>
          <a:p>
            <a:r>
              <a:rPr lang="de-DE" sz="1400" i="1" dirty="0" err="1">
                <a:solidFill>
                  <a:srgbClr val="000000"/>
                </a:solidFill>
                <a:cs typeface="Times New Roman" charset="0"/>
                <a:sym typeface="Wingdings"/>
              </a:rPr>
              <a:t>x</a:t>
            </a:r>
            <a:r>
              <a:rPr lang="de-DE" sz="1400" i="1" baseline="-25000" dirty="0" err="1">
                <a:solidFill>
                  <a:srgbClr val="000000"/>
                </a:solidFill>
                <a:cs typeface="Times New Roman" charset="0"/>
                <a:sym typeface="Wingdings"/>
              </a:rPr>
              <a:t>t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mr-IN" sz="1400" dirty="0">
                <a:solidFill>
                  <a:srgbClr val="000000"/>
                </a:solidFill>
                <a:cs typeface="Times New Roman" charset="0"/>
                <a:sym typeface="Wingdings"/>
              </a:rPr>
              <a:t>–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data</a:t>
            </a:r>
            <a:endParaRPr lang="de-DE" sz="1400" dirty="0">
              <a:solidFill>
                <a:srgbClr val="000000"/>
              </a:solidFill>
              <a:cs typeface="Times New Roman" charset="0"/>
              <a:sym typeface="Wingdings"/>
            </a:endParaRPr>
          </a:p>
          <a:p>
            <a:r>
              <a:rPr lang="en-US" sz="1400" i="1" dirty="0">
                <a:latin typeface="Times New Roman"/>
                <a:cs typeface="Times New Roman"/>
              </a:rPr>
              <a:t>θ(</a:t>
            </a:r>
            <a:r>
              <a:rPr lang="mr-IN" sz="1400" i="1" dirty="0">
                <a:latin typeface="Times New Roman"/>
                <a:cs typeface="Times New Roman"/>
              </a:rPr>
              <a:t>…</a:t>
            </a:r>
            <a:r>
              <a:rPr lang="en-US" sz="1400" i="1" dirty="0">
                <a:latin typeface="Times New Roman"/>
                <a:cs typeface="Times New Roman"/>
              </a:rPr>
              <a:t>)</a:t>
            </a:r>
            <a:r>
              <a:rPr lang="en-US" sz="1400" dirty="0">
                <a:latin typeface="+mj-lt"/>
                <a:cs typeface="Times New Roman"/>
              </a:rPr>
              <a:t>-parameters, </a:t>
            </a:r>
            <a:r>
              <a:rPr lang="en-US" sz="1400" dirty="0" err="1">
                <a:latin typeface="+mj-lt"/>
                <a:cs typeface="Times New Roman"/>
              </a:rPr>
              <a:t>γ</a:t>
            </a:r>
            <a:r>
              <a:rPr lang="en-US" sz="1400" baseline="-25000" dirty="0" err="1">
                <a:latin typeface="+mj-lt"/>
                <a:cs typeface="Times New Roman"/>
              </a:rPr>
              <a:t>t</a:t>
            </a:r>
            <a:r>
              <a:rPr lang="en-US" sz="1400" dirty="0">
                <a:latin typeface="+mj-lt"/>
                <a:cs typeface="Times New Roman"/>
              </a:rPr>
              <a:t>-discretization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808798"/>
              </p:ext>
            </p:extLst>
          </p:nvPr>
        </p:nvGraphicFramePr>
        <p:xfrm>
          <a:off x="1879600" y="481136"/>
          <a:ext cx="269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6" imgW="2692400" imgH="482600" progId="Equation.DSMT4">
                  <p:embed/>
                </p:oleObj>
              </mc:Choice>
              <mc:Fallback>
                <p:oleObj name="Equation" r:id="rId6" imgW="2692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79600" y="481136"/>
                        <a:ext cx="2692400" cy="4826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031811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814" y="4784197"/>
            <a:ext cx="2553693" cy="2073804"/>
          </a:xfrm>
          <a:prstGeom prst="rect">
            <a:avLst/>
          </a:prstGeom>
        </p:spPr>
      </p:pic>
      <p:sp>
        <p:nvSpPr>
          <p:cNvPr id="66" name="Textfeld 10"/>
          <p:cNvSpPr txBox="1">
            <a:spLocks noChangeArrowheads="1"/>
          </p:cNvSpPr>
          <p:nvPr/>
        </p:nvSpPr>
        <p:spPr bwMode="auto">
          <a:xfrm>
            <a:off x="714387" y="4763012"/>
            <a:ext cx="4910907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Gerber/Horenko; Science Advances (AAAS), 1(7):e1500163, 2015</a:t>
            </a:r>
            <a:endParaRPr lang="de-DE" sz="1400" kern="0" dirty="0">
              <a:solidFill>
                <a:srgbClr val="4F81BD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4" name="Textfeld 10"/>
          <p:cNvSpPr txBox="1">
            <a:spLocks noChangeArrowheads="1"/>
          </p:cNvSpPr>
          <p:nvPr/>
        </p:nvSpPr>
        <p:spPr bwMode="auto">
          <a:xfrm>
            <a:off x="764783" y="1966472"/>
            <a:ext cx="4312511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Horenko; DYNAT, 49(2-3):164–187, 2010</a:t>
            </a:r>
            <a:endParaRPr lang="de-DE" sz="1400" kern="0" dirty="0">
              <a:solidFill>
                <a:srgbClr val="4F81BD"/>
              </a:solidFill>
              <a:latin typeface="+mj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kern="0" dirty="0" err="1">
                <a:solidFill>
                  <a:srgbClr val="4F81BD"/>
                </a:solidFill>
                <a:latin typeface="+mj-lt"/>
                <a:ea typeface="+mn-ea"/>
                <a:cs typeface="+mn-cs"/>
              </a:rPr>
              <a:t>Horenko</a:t>
            </a:r>
            <a:r>
              <a:rPr lang="de-DE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; 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J. Atm. Sci., 67(5):1559–1574, 2010.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rgbClr val="4F81BD"/>
                </a:solidFill>
                <a:latin typeface="+mj-lt"/>
                <a:ea typeface="+mn-ea"/>
                <a:cs typeface="+mn-cs"/>
              </a:rPr>
              <a:t>Metzner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/</a:t>
            </a:r>
            <a:r>
              <a:rPr lang="en-US" sz="1400" kern="0" dirty="0" err="1">
                <a:solidFill>
                  <a:srgbClr val="4F81BD"/>
                </a:solidFill>
                <a:latin typeface="+mj-lt"/>
                <a:ea typeface="+mn-ea"/>
                <a:cs typeface="+mn-cs"/>
              </a:rPr>
              <a:t>Putzig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/Horenko; CAMCOS, 7(2), 175-229, 2012.</a:t>
            </a:r>
          </a:p>
        </p:txBody>
      </p:sp>
      <p:sp>
        <p:nvSpPr>
          <p:cNvPr id="77825" name="Textfeld 33"/>
          <p:cNvSpPr txBox="1">
            <a:spLocks noChangeArrowheads="1"/>
          </p:cNvSpPr>
          <p:nvPr/>
        </p:nvSpPr>
        <p:spPr bwMode="auto">
          <a:xfrm>
            <a:off x="334605" y="963736"/>
            <a:ext cx="8791934" cy="53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H</a:t>
            </a:r>
            <a:r>
              <a:rPr lang="de-DE" sz="1800" baseline="-25000" dirty="0">
                <a:solidFill>
                  <a:srgbClr val="000000"/>
                </a:solidFill>
                <a:latin typeface="+mj-lt"/>
                <a:cs typeface="Times New Roman" charset="0"/>
              </a:rPr>
              <a:t>1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</a:rPr>
              <a:t>regularization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 (|θ(</a:t>
            </a:r>
            <a:r>
              <a:rPr lang="de-DE" sz="1800" dirty="0">
                <a:solidFill>
                  <a:srgbClr val="000000"/>
                </a:solidFill>
                <a:latin typeface="+mj-lt"/>
                <a:ea typeface="Wingdings"/>
                <a:cs typeface="Wingdings"/>
                <a:sym typeface="Wingdings"/>
              </a:rPr>
              <a:t>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)|</a:t>
            </a:r>
            <a:r>
              <a:rPr lang="de-DE" sz="1800" baseline="-25000" dirty="0">
                <a:solidFill>
                  <a:srgbClr val="000000"/>
                </a:solidFill>
                <a:latin typeface="+mj-lt"/>
                <a:cs typeface="Times New Roman" charset="0"/>
              </a:rPr>
              <a:t>H1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≤ C) 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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sequence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sparse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Quadratic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Programming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problems</a:t>
            </a:r>
            <a:endParaRPr lang="de-DE" sz="1800" dirty="0">
              <a:solidFill>
                <a:srgbClr val="000000"/>
              </a:solidFill>
              <a:latin typeface="+mj-lt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arenR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de-DE" sz="1600" dirty="0">
              <a:solidFill>
                <a:srgbClr val="00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BV-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</a:rPr>
              <a:t>regularization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 (|θ(</a:t>
            </a:r>
            <a:r>
              <a:rPr lang="de-DE" sz="1800" dirty="0">
                <a:solidFill>
                  <a:srgbClr val="000000"/>
                </a:solidFill>
                <a:latin typeface="+mj-lt"/>
                <a:ea typeface="Wingdings"/>
                <a:cs typeface="Wingdings"/>
                <a:sym typeface="Wingdings"/>
              </a:rPr>
              <a:t>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)|</a:t>
            </a:r>
            <a:r>
              <a:rPr lang="de-DE" sz="1800" baseline="-25000" dirty="0">
                <a:solidFill>
                  <a:srgbClr val="000000"/>
                </a:solidFill>
                <a:latin typeface="+mj-lt"/>
                <a:cs typeface="Times New Roman" charset="0"/>
              </a:rPr>
              <a:t>BV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</a:rPr>
              <a:t>≤ C) 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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sequence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sparse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Linear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Programming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problems</a:t>
            </a: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From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time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series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data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data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on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graphs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and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networks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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graph-induced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regularization</a:t>
            </a: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eaLnBrk="1" hangingPunct="1">
              <a:spcBef>
                <a:spcPct val="0"/>
              </a:spcBef>
              <a:buFont typeface="Arial"/>
              <a:buChar char="•"/>
              <a:defRPr/>
            </a:pP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From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small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data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(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up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to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20‘000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data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points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)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to</a:t>
            </a:r>
            <a:endParaRPr lang="de-DE" sz="1800" dirty="0">
              <a:solidFill>
                <a:srgbClr val="000000"/>
              </a:solidFill>
              <a:latin typeface="+mj-lt"/>
              <a:cs typeface="Times New Roman" charset="0"/>
              <a:sym typeface="Wingdings"/>
            </a:endParaRP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    </a:t>
            </a:r>
            <a:r>
              <a:rPr lang="de-DE" sz="1800" b="1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BIG DATA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(10</a:t>
            </a:r>
            <a:r>
              <a:rPr lang="de-DE" sz="1800" baseline="300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7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-10</a:t>
            </a:r>
            <a:r>
              <a:rPr lang="de-DE" sz="1800" baseline="300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8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points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):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using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algebraic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    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structure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for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numericsoutperforms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all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common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</a:p>
          <a:p>
            <a:pPr marL="0" indent="0" eaLnBrk="1" hangingPunct="1">
              <a:spcBef>
                <a:spcPct val="0"/>
              </a:spcBef>
              <a:defRPr/>
            </a:pP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    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denoising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methods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for</a:t>
            </a:r>
            <a:r>
              <a:rPr lang="de-DE" sz="1800" dirty="0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 large </a:t>
            </a:r>
            <a:r>
              <a:rPr lang="de-DE" sz="1800" dirty="0" err="1">
                <a:solidFill>
                  <a:srgbClr val="000000"/>
                </a:solidFill>
                <a:latin typeface="+mj-lt"/>
                <a:cs typeface="Times New Roman" charset="0"/>
                <a:sym typeface="Wingdings"/>
              </a:rPr>
              <a:t>noises</a:t>
            </a:r>
            <a:endParaRPr lang="de-DE" sz="1800" dirty="0">
              <a:solidFill>
                <a:srgbClr val="000000"/>
              </a:solidFill>
              <a:latin typeface="+mj-lt"/>
              <a:cs typeface="Times New Roman" charset="0"/>
            </a:endParaRPr>
          </a:p>
        </p:txBody>
      </p:sp>
      <p:sp>
        <p:nvSpPr>
          <p:cNvPr id="65539" name="Rectangle 2"/>
          <p:cNvSpPr txBox="1">
            <a:spLocks noChangeArrowheads="1"/>
          </p:cNvSpPr>
          <p:nvPr/>
        </p:nvSpPr>
        <p:spPr bwMode="auto">
          <a:xfrm>
            <a:off x="0" y="-124678"/>
            <a:ext cx="9109045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FEM-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 charset="0"/>
              </a:rPr>
              <a:t>based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 Data Analysis Framework</a:t>
            </a:r>
          </a:p>
        </p:txBody>
      </p:sp>
      <p:sp>
        <p:nvSpPr>
          <p:cNvPr id="31" name="Textfeld 10"/>
          <p:cNvSpPr txBox="1">
            <a:spLocks noChangeArrowheads="1"/>
          </p:cNvSpPr>
          <p:nvPr/>
        </p:nvSpPr>
        <p:spPr bwMode="auto">
          <a:xfrm>
            <a:off x="779518" y="1310058"/>
            <a:ext cx="4136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chemeClr val="accent1"/>
                </a:solidFill>
                <a:latin typeface="+mj-lt"/>
              </a:rPr>
              <a:t>Horenko</a:t>
            </a:r>
            <a:r>
              <a:rPr lang="en-US" sz="1400" kern="0" dirty="0">
                <a:solidFill>
                  <a:schemeClr val="accent1"/>
                </a:solidFill>
                <a:latin typeface="+mj-lt"/>
              </a:rPr>
              <a:t>; SIAM J. of Sci. Comp., 32(1):62–83, 2010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chemeClr val="accent1"/>
                </a:solidFill>
                <a:latin typeface="+mj-lt"/>
              </a:rPr>
              <a:t>Horenko</a:t>
            </a:r>
            <a:r>
              <a:rPr lang="en-US" sz="1400" kern="0" dirty="0">
                <a:solidFill>
                  <a:schemeClr val="accent1"/>
                </a:solidFill>
                <a:latin typeface="+mj-lt"/>
              </a:rPr>
              <a:t>; SIAM </a:t>
            </a:r>
            <a:r>
              <a:rPr lang="en-US" sz="1400" kern="0" dirty="0" err="1">
                <a:solidFill>
                  <a:schemeClr val="accent1"/>
                </a:solidFill>
                <a:latin typeface="+mj-lt"/>
              </a:rPr>
              <a:t>Mult</a:t>
            </a:r>
            <a:r>
              <a:rPr lang="en-US" sz="1400" kern="0" dirty="0">
                <a:solidFill>
                  <a:schemeClr val="accent1"/>
                </a:solidFill>
                <a:latin typeface="+mj-lt"/>
              </a:rPr>
              <a:t>. Mod. </a:t>
            </a:r>
            <a:r>
              <a:rPr lang="en-US" sz="1400" kern="0" dirty="0" err="1">
                <a:solidFill>
                  <a:schemeClr val="accent1"/>
                </a:solidFill>
                <a:latin typeface="+mj-lt"/>
              </a:rPr>
              <a:t>Sim</a:t>
            </a:r>
            <a:r>
              <a:rPr lang="en-US" sz="1400" kern="0" dirty="0">
                <a:solidFill>
                  <a:schemeClr val="accent1"/>
                </a:solidFill>
                <a:latin typeface="+mj-lt"/>
              </a:rPr>
              <a:t>, 9(4):1700-1726, 2011</a:t>
            </a:r>
          </a:p>
        </p:txBody>
      </p:sp>
      <p:grpSp>
        <p:nvGrpSpPr>
          <p:cNvPr id="65541" name="Group 9"/>
          <p:cNvGrpSpPr>
            <a:grpSpLocks/>
          </p:cNvGrpSpPr>
          <p:nvPr/>
        </p:nvGrpSpPr>
        <p:grpSpPr bwMode="auto">
          <a:xfrm>
            <a:off x="-107950" y="2798233"/>
            <a:ext cx="9504363" cy="1985963"/>
            <a:chOff x="-108520" y="2636912"/>
            <a:chExt cx="9505056" cy="1986603"/>
          </a:xfrm>
        </p:grpSpPr>
        <p:pic>
          <p:nvPicPr>
            <p:cNvPr id="65543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6376" y="3068960"/>
              <a:ext cx="968142" cy="93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544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120" y="3068960"/>
              <a:ext cx="1376720" cy="1045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5545" name="Group 8"/>
            <p:cNvGrpSpPr>
              <a:grpSpLocks/>
            </p:cNvGrpSpPr>
            <p:nvPr/>
          </p:nvGrpSpPr>
          <p:grpSpPr bwMode="auto">
            <a:xfrm>
              <a:off x="-108520" y="2780928"/>
              <a:ext cx="4662488" cy="1706706"/>
              <a:chOff x="2392684" y="612552"/>
              <a:chExt cx="4662488" cy="170670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2591136" y="1054512"/>
                <a:ext cx="4248460" cy="1264057"/>
              </a:xfrm>
              <a:prstGeom prst="roundRect">
                <a:avLst/>
              </a:prstGeom>
              <a:solidFill>
                <a:srgbClr val="FFFFFF"/>
              </a:solidFill>
              <a:ln w="57150" cmpd="sng">
                <a:solidFill>
                  <a:srgbClr val="7F7F7F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551" name="TextBox 17"/>
              <p:cNvSpPr txBox="1">
                <a:spLocks noChangeArrowheads="1"/>
              </p:cNvSpPr>
              <p:nvPr/>
            </p:nvSpPr>
            <p:spPr bwMode="auto">
              <a:xfrm>
                <a:off x="4678684" y="988933"/>
                <a:ext cx="255588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t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3184905" y="1405463"/>
                <a:ext cx="2989480" cy="9528"/>
              </a:xfrm>
              <a:prstGeom prst="straightConnector1">
                <a:avLst/>
              </a:prstGeom>
              <a:ln w="50800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3156328" y="1362587"/>
                <a:ext cx="114308" cy="10322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94549" y="1362587"/>
                <a:ext cx="114308" cy="10322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04194" y="1353059"/>
                <a:ext cx="114308" cy="10480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013838" y="1353059"/>
                <a:ext cx="114308" cy="10480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623483" y="1345118"/>
                <a:ext cx="114308" cy="10480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558" name="TextBox 24"/>
              <p:cNvSpPr txBox="1">
                <a:spLocks noChangeArrowheads="1"/>
              </p:cNvSpPr>
              <p:nvPr/>
            </p:nvSpPr>
            <p:spPr bwMode="auto">
              <a:xfrm>
                <a:off x="6032822" y="1403271"/>
                <a:ext cx="5048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Times New Roman" charset="0"/>
                    <a:cs typeface="Times New Roman" charset="0"/>
                  </a:rPr>
                  <a:t>time</a:t>
                </a:r>
              </a:p>
            </p:txBody>
          </p:sp>
          <p:sp>
            <p:nvSpPr>
              <p:cNvPr id="65559" name="TextBox 25"/>
              <p:cNvSpPr txBox="1">
                <a:spLocks noChangeArrowheads="1"/>
              </p:cNvSpPr>
              <p:nvPr/>
            </p:nvSpPr>
            <p:spPr bwMode="auto">
              <a:xfrm>
                <a:off x="3103884" y="1382633"/>
                <a:ext cx="522288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sz="1800" i="1" baseline="-25000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n-2</a:t>
                </a:r>
                <a:endParaRPr lang="en-US" sz="1800" i="1">
                  <a:solidFill>
                    <a:srgbClr val="376092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65560" name="TextBox 26"/>
              <p:cNvSpPr txBox="1">
                <a:spLocks noChangeArrowheads="1"/>
              </p:cNvSpPr>
              <p:nvPr/>
            </p:nvSpPr>
            <p:spPr bwMode="auto">
              <a:xfrm>
                <a:off x="3705547" y="1382633"/>
                <a:ext cx="5207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sz="1800" i="1" baseline="-25000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n-1</a:t>
                </a:r>
                <a:endParaRPr lang="en-US" sz="1800" i="1">
                  <a:solidFill>
                    <a:srgbClr val="376092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65561" name="TextBox 27"/>
              <p:cNvSpPr txBox="1">
                <a:spLocks noChangeArrowheads="1"/>
              </p:cNvSpPr>
              <p:nvPr/>
            </p:nvSpPr>
            <p:spPr bwMode="auto">
              <a:xfrm>
                <a:off x="4305622" y="1382633"/>
                <a:ext cx="39370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sz="1800" i="1" baseline="-25000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n</a:t>
                </a:r>
                <a:endParaRPr lang="en-US" sz="1800" i="1">
                  <a:solidFill>
                    <a:srgbClr val="376092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65562" name="TextBox 28"/>
              <p:cNvSpPr txBox="1">
                <a:spLocks noChangeArrowheads="1"/>
              </p:cNvSpPr>
              <p:nvPr/>
            </p:nvSpPr>
            <p:spPr bwMode="auto">
              <a:xfrm>
                <a:off x="4937447" y="1382633"/>
                <a:ext cx="573087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sz="1800" i="1" baseline="-25000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n+1</a:t>
                </a:r>
                <a:endParaRPr lang="en-US" sz="1800" i="1">
                  <a:solidFill>
                    <a:srgbClr val="376092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65563" name="TextBox 29"/>
              <p:cNvSpPr txBox="1">
                <a:spLocks noChangeArrowheads="1"/>
              </p:cNvSpPr>
              <p:nvPr/>
            </p:nvSpPr>
            <p:spPr bwMode="auto">
              <a:xfrm>
                <a:off x="5478784" y="1382633"/>
                <a:ext cx="5746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 dirty="0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t</a:t>
                </a:r>
                <a:r>
                  <a:rPr lang="en-US" sz="1800" i="1" baseline="-25000" dirty="0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n+2</a:t>
                </a:r>
                <a:endParaRPr lang="en-US" sz="1800" i="1" dirty="0">
                  <a:solidFill>
                    <a:srgbClr val="376092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65564" name="TextBox 30"/>
              <p:cNvSpPr txBox="1">
                <a:spLocks noChangeArrowheads="1"/>
              </p:cNvSpPr>
              <p:nvPr/>
            </p:nvSpPr>
            <p:spPr bwMode="auto">
              <a:xfrm>
                <a:off x="6096322" y="1136571"/>
                <a:ext cx="468312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…</a:t>
                </a:r>
              </a:p>
            </p:txBody>
          </p:sp>
          <p:sp>
            <p:nvSpPr>
              <p:cNvPr id="65565" name="TextBox 31"/>
              <p:cNvSpPr txBox="1">
                <a:spLocks noChangeArrowheads="1"/>
              </p:cNvSpPr>
              <p:nvPr/>
            </p:nvSpPr>
            <p:spPr bwMode="auto">
              <a:xfrm>
                <a:off x="2849884" y="1136571"/>
                <a:ext cx="468313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i="1">
                    <a:solidFill>
                      <a:srgbClr val="376092"/>
                    </a:solidFill>
                    <a:latin typeface="Times New Roman" charset="0"/>
                    <a:cs typeface="Times New Roman" charset="0"/>
                  </a:rPr>
                  <a:t>…</a:t>
                </a:r>
              </a:p>
            </p:txBody>
          </p:sp>
          <p:sp>
            <p:nvSpPr>
              <p:cNvPr id="65566" name="TextBox 32"/>
              <p:cNvSpPr txBox="1">
                <a:spLocks noChangeArrowheads="1"/>
              </p:cNvSpPr>
              <p:nvPr/>
            </p:nvSpPr>
            <p:spPr bwMode="auto">
              <a:xfrm>
                <a:off x="2392684" y="1638221"/>
                <a:ext cx="4662488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600" u="sng">
                    <a:latin typeface="Times New Roman" charset="0"/>
                    <a:cs typeface="Times New Roman" charset="0"/>
                  </a:rPr>
                  <a:t>Regularization:</a:t>
                </a:r>
                <a:r>
                  <a:rPr lang="en-US" sz="1600">
                    <a:latin typeface="Times New Roman" charset="0"/>
                    <a:cs typeface="Times New Roman" charset="0"/>
                  </a:rPr>
                  <a:t> </a:t>
                </a:r>
                <a:r>
                  <a:rPr lang="en-US" sz="160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parameter values of </a:t>
                </a:r>
                <a:r>
                  <a:rPr lang="en-US" sz="1600" i="1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θ(t)</a:t>
                </a:r>
                <a:r>
                  <a:rPr lang="en-US" sz="1600">
                    <a:solidFill>
                      <a:srgbClr val="000000"/>
                    </a:solidFill>
                    <a:latin typeface="Times New Roman" charset="0"/>
                    <a:cs typeface="Times New Roman" charset="0"/>
                  </a:rPr>
                  <a:t> should be similar if they are close in time</a:t>
                </a:r>
                <a:endParaRPr lang="en-US" sz="1600" b="1">
                  <a:solidFill>
                    <a:srgbClr val="000000"/>
                  </a:solidFill>
                  <a:latin typeface="Times New Roman" charset="0"/>
                  <a:cs typeface="Times New Roman" charset="0"/>
                </a:endParaRPr>
              </a:p>
            </p:txBody>
          </p:sp>
          <p:sp>
            <p:nvSpPr>
              <p:cNvPr id="65567" name="TextBox 33"/>
              <p:cNvSpPr txBox="1">
                <a:spLocks noChangeArrowheads="1"/>
              </p:cNvSpPr>
              <p:nvPr/>
            </p:nvSpPr>
            <p:spPr bwMode="auto">
              <a:xfrm>
                <a:off x="3238748" y="612552"/>
                <a:ext cx="324085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rgbClr val="00749A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600" i="1" u="sng" dirty="0">
                    <a:solidFill>
                      <a:srgbClr val="FF0000"/>
                    </a:solidFill>
                    <a:latin typeface="Times New Roman" charset="0"/>
                    <a:cs typeface="Times New Roman" charset="0"/>
                  </a:rPr>
                  <a:t>time-persistent/metastable  models</a:t>
                </a:r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4949624" y="3068851"/>
              <a:ext cx="4177018" cy="1554664"/>
            </a:xfrm>
            <a:prstGeom prst="roundRect">
              <a:avLst/>
            </a:prstGeom>
            <a:noFill/>
            <a:ln w="57150" cmpd="sng">
              <a:solidFill>
                <a:srgbClr val="7F7F7F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547" name="TextBox 32"/>
            <p:cNvSpPr txBox="1">
              <a:spLocks noChangeArrowheads="1"/>
            </p:cNvSpPr>
            <p:nvPr/>
          </p:nvSpPr>
          <p:spPr bwMode="auto">
            <a:xfrm>
              <a:off x="4734048" y="3942477"/>
              <a:ext cx="46624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u="sng">
                  <a:latin typeface="Times New Roman" charset="0"/>
                  <a:cs typeface="Times New Roman" charset="0"/>
                </a:rPr>
                <a:t>Regularization:</a:t>
              </a:r>
              <a:r>
                <a:rPr lang="en-US" sz="1600">
                  <a:latin typeface="Times New Roman" charset="0"/>
                  <a:cs typeface="Times New Roman" charset="0"/>
                </a:rPr>
                <a:t> </a:t>
              </a:r>
              <a:r>
                <a:rPr lang="en-US" sz="16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parameter values of </a:t>
              </a:r>
              <a:r>
                <a:rPr lang="en-US" sz="1600" i="1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θ(s)</a:t>
              </a:r>
              <a:r>
                <a:rPr lang="en-US" sz="160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 should be similar if they are close on the graph</a:t>
              </a:r>
              <a:endParaRPr lang="en-US" sz="1600" b="1">
                <a:solidFill>
                  <a:srgbClr val="000000"/>
                </a:solidFill>
                <a:latin typeface="Times New Roman" charset="0"/>
                <a:cs typeface="Times New Roman" charset="0"/>
              </a:endParaRPr>
            </a:p>
          </p:txBody>
        </p:sp>
        <p:sp>
          <p:nvSpPr>
            <p:cNvPr id="65548" name="TextBox 33"/>
            <p:cNvSpPr txBox="1">
              <a:spLocks noChangeArrowheads="1"/>
            </p:cNvSpPr>
            <p:nvPr/>
          </p:nvSpPr>
          <p:spPr bwMode="auto">
            <a:xfrm>
              <a:off x="5454128" y="2636912"/>
              <a:ext cx="32588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rgbClr val="00749A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i="1">
                  <a:solidFill>
                    <a:srgbClr val="FF0000"/>
                  </a:solidFill>
                  <a:latin typeface="Times New Roman" charset="0"/>
                  <a:cs typeface="Times New Roman" charset="0"/>
                </a:rPr>
                <a:t>graph-persistent/metastable models</a:t>
              </a:r>
            </a:p>
          </p:txBody>
        </p:sp>
        <p:sp>
          <p:nvSpPr>
            <p:cNvPr id="65" name="Down Arrow 64"/>
            <p:cNvSpPr/>
            <p:nvPr/>
          </p:nvSpPr>
          <p:spPr>
            <a:xfrm rot="16200000" flipH="1">
              <a:off x="4465363" y="3607235"/>
              <a:ext cx="304898" cy="381028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Textfeld 10"/>
          <p:cNvSpPr txBox="1">
            <a:spLocks noChangeArrowheads="1"/>
          </p:cNvSpPr>
          <p:nvPr/>
        </p:nvSpPr>
        <p:spPr bwMode="auto">
          <a:xfrm>
            <a:off x="762713" y="6268365"/>
            <a:ext cx="45388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srgbClr val="4F81BD"/>
                </a:solidFill>
                <a:latin typeface="+mj-lt"/>
              </a:rPr>
              <a:t>Pospisil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/</a:t>
            </a:r>
            <a:r>
              <a:rPr lang="en-US" sz="1400" kern="0" dirty="0" err="1">
                <a:solidFill>
                  <a:srgbClr val="4F81BD"/>
                </a:solidFill>
                <a:latin typeface="+mj-lt"/>
              </a:rPr>
              <a:t>Gagliardini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/Sawyer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/Horenko; 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CAMCOS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, 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13(1)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, 2018</a:t>
            </a:r>
            <a:endParaRPr lang="de-DE" sz="1400" kern="0" dirty="0">
              <a:solidFill>
                <a:srgbClr val="4F81BD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88868" y="313600"/>
            <a:ext cx="276404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i="1" dirty="0" err="1">
                <a:solidFill>
                  <a:srgbClr val="000000"/>
                </a:solidFill>
                <a:cs typeface="Times New Roman" charset="0"/>
                <a:sym typeface="Wingdings"/>
              </a:rPr>
              <a:t>g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(...,...) </a:t>
            </a:r>
            <a:r>
              <a:rPr lang="mr-IN" sz="1400" dirty="0">
                <a:solidFill>
                  <a:srgbClr val="000000"/>
                </a:solidFill>
                <a:cs typeface="Times New Roman" charset="0"/>
                <a:sym typeface="Wingdings"/>
              </a:rPr>
              <a:t>–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model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error</a:t>
            </a:r>
            <a:endParaRPr lang="de-DE" sz="1400" dirty="0">
              <a:solidFill>
                <a:srgbClr val="000000"/>
              </a:solidFill>
              <a:cs typeface="Times New Roman" charset="0"/>
              <a:sym typeface="Wingdings"/>
            </a:endParaRPr>
          </a:p>
          <a:p>
            <a:r>
              <a:rPr lang="de-DE" sz="1400" i="1" dirty="0" err="1">
                <a:solidFill>
                  <a:srgbClr val="000000"/>
                </a:solidFill>
                <a:cs typeface="Times New Roman" charset="0"/>
                <a:sym typeface="Wingdings"/>
              </a:rPr>
              <a:t>x</a:t>
            </a:r>
            <a:r>
              <a:rPr lang="de-DE" sz="1400" i="1" baseline="-25000" dirty="0" err="1">
                <a:solidFill>
                  <a:srgbClr val="000000"/>
                </a:solidFill>
                <a:cs typeface="Times New Roman" charset="0"/>
                <a:sym typeface="Wingdings"/>
              </a:rPr>
              <a:t>t</a:t>
            </a:r>
            <a:r>
              <a:rPr lang="de-DE" sz="1400" dirty="0">
                <a:solidFill>
                  <a:srgbClr val="000000"/>
                </a:solidFill>
                <a:cs typeface="Times New Roman" charset="0"/>
                <a:sym typeface="Wingdings"/>
              </a:rPr>
              <a:t> </a:t>
            </a:r>
            <a:r>
              <a:rPr lang="mr-IN" sz="1400" dirty="0">
                <a:solidFill>
                  <a:srgbClr val="000000"/>
                </a:solidFill>
                <a:cs typeface="Times New Roman" charset="0"/>
                <a:sym typeface="Wingdings"/>
              </a:rPr>
              <a:t>–</a:t>
            </a:r>
            <a:r>
              <a:rPr lang="de-DE" sz="1400" dirty="0" err="1">
                <a:solidFill>
                  <a:srgbClr val="000000"/>
                </a:solidFill>
                <a:cs typeface="Times New Roman" charset="0"/>
                <a:sym typeface="Wingdings"/>
              </a:rPr>
              <a:t>data</a:t>
            </a:r>
            <a:endParaRPr lang="de-DE" sz="1400" dirty="0">
              <a:solidFill>
                <a:srgbClr val="000000"/>
              </a:solidFill>
              <a:cs typeface="Times New Roman" charset="0"/>
              <a:sym typeface="Wingdings"/>
            </a:endParaRPr>
          </a:p>
          <a:p>
            <a:r>
              <a:rPr lang="en-US" sz="1400" i="1" dirty="0">
                <a:latin typeface="Times New Roman"/>
                <a:cs typeface="Times New Roman"/>
              </a:rPr>
              <a:t>θ(</a:t>
            </a:r>
            <a:r>
              <a:rPr lang="mr-IN" sz="1400" i="1" dirty="0">
                <a:latin typeface="Times New Roman"/>
                <a:cs typeface="Times New Roman"/>
              </a:rPr>
              <a:t>…</a:t>
            </a:r>
            <a:r>
              <a:rPr lang="en-US" sz="1400" i="1" dirty="0">
                <a:latin typeface="Times New Roman"/>
                <a:cs typeface="Times New Roman"/>
              </a:rPr>
              <a:t>)</a:t>
            </a:r>
            <a:r>
              <a:rPr lang="en-US" sz="1400" dirty="0">
                <a:latin typeface="+mj-lt"/>
                <a:cs typeface="Times New Roman"/>
              </a:rPr>
              <a:t>-parameters, </a:t>
            </a:r>
            <a:r>
              <a:rPr lang="en-US" sz="1400" dirty="0" err="1">
                <a:latin typeface="+mj-lt"/>
                <a:cs typeface="Times New Roman"/>
              </a:rPr>
              <a:t>γ</a:t>
            </a:r>
            <a:r>
              <a:rPr lang="en-US" sz="1400" baseline="-25000" dirty="0" err="1">
                <a:latin typeface="+mj-lt"/>
                <a:cs typeface="Times New Roman"/>
              </a:rPr>
              <a:t>t</a:t>
            </a:r>
            <a:r>
              <a:rPr lang="en-US" sz="1400" dirty="0">
                <a:latin typeface="+mj-lt"/>
                <a:cs typeface="Times New Roman"/>
              </a:rPr>
              <a:t>-discretization</a:t>
            </a:r>
            <a:endParaRPr lang="en-US" sz="1400" i="1" dirty="0">
              <a:latin typeface="Times New Roman"/>
              <a:cs typeface="Times New Roman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459359"/>
              </p:ext>
            </p:extLst>
          </p:nvPr>
        </p:nvGraphicFramePr>
        <p:xfrm>
          <a:off x="1879600" y="481136"/>
          <a:ext cx="269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3" name="Equation" r:id="rId7" imgW="2692400" imgH="482600" progId="Equation.DSMT4">
                  <p:embed/>
                </p:oleObj>
              </mc:Choice>
              <mc:Fallback>
                <p:oleObj name="Equation" r:id="rId7" imgW="2692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79600" y="481136"/>
                        <a:ext cx="2692400" cy="482600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05927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 txBox="1">
            <a:spLocks noChangeArrowheads="1"/>
          </p:cNvSpPr>
          <p:nvPr/>
        </p:nvSpPr>
        <p:spPr bwMode="auto">
          <a:xfrm>
            <a:off x="0" y="-38873"/>
            <a:ext cx="9109045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FEM-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 charset="0"/>
              </a:rPr>
              <a:t>discretization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 charset="0"/>
              </a:rPr>
              <a:t>example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: non-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 charset="0"/>
              </a:rPr>
              <a:t>stationary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 charset="0"/>
              </a:rPr>
              <a:t>analysis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 charset="0"/>
              </a:rPr>
              <a:t>of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 analog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 charset="0"/>
              </a:rPr>
              <a:t>earthquakes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 charset="0"/>
              </a:rPr>
              <a:t>data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0"/>
            <a:ext cx="9144000" cy="52450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9401" y="6461960"/>
            <a:ext cx="5626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chemeClr val="accent1"/>
                </a:solidFill>
                <a:latin typeface="+mj-lt"/>
                <a:cs typeface="Times New Roman"/>
              </a:rPr>
              <a:t>Rosenau/Horenko/</a:t>
            </a:r>
            <a:r>
              <a:rPr lang="de-DE" sz="1400" dirty="0" err="1">
                <a:solidFill>
                  <a:schemeClr val="accent1"/>
                </a:solidFill>
                <a:latin typeface="+mj-lt"/>
                <a:cs typeface="Times New Roman"/>
              </a:rPr>
              <a:t>Corbi</a:t>
            </a:r>
            <a:r>
              <a:rPr lang="de-DE" sz="1400" dirty="0">
                <a:solidFill>
                  <a:schemeClr val="accent1"/>
                </a:solidFill>
                <a:latin typeface="+mj-lt"/>
                <a:cs typeface="Times New Roman"/>
              </a:rPr>
              <a:t>/Rudolf/</a:t>
            </a:r>
            <a:r>
              <a:rPr lang="de-DE" sz="1400" dirty="0" err="1">
                <a:solidFill>
                  <a:schemeClr val="accent1"/>
                </a:solidFill>
                <a:latin typeface="+mj-lt"/>
                <a:cs typeface="Times New Roman"/>
              </a:rPr>
              <a:t>Kornhuber</a:t>
            </a:r>
            <a:r>
              <a:rPr lang="de-DE" sz="1400" dirty="0">
                <a:solidFill>
                  <a:schemeClr val="accent1"/>
                </a:solidFill>
                <a:latin typeface="+mj-lt"/>
                <a:cs typeface="Times New Roman"/>
              </a:rPr>
              <a:t>/</a:t>
            </a:r>
            <a:r>
              <a:rPr lang="de-DE" sz="1400" dirty="0" err="1">
                <a:solidFill>
                  <a:schemeClr val="accent1"/>
                </a:solidFill>
                <a:latin typeface="+mj-lt"/>
                <a:cs typeface="Times New Roman"/>
              </a:rPr>
              <a:t>Oncken</a:t>
            </a:r>
            <a:r>
              <a:rPr lang="de-DE" sz="1400" dirty="0">
                <a:solidFill>
                  <a:schemeClr val="accent1"/>
                </a:solidFill>
                <a:latin typeface="+mj-lt"/>
                <a:cs typeface="Times New Roman"/>
              </a:rPr>
              <a:t>, 2017, CRC1114: 2145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8021853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6204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What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about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the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impact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of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discretization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errors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? 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3463784" y="2952706"/>
            <a:ext cx="940181" cy="676315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flipH="1">
            <a:off x="4387471" y="2952706"/>
            <a:ext cx="940181" cy="676315"/>
          </a:xfrm>
          <a:prstGeom prst="rt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63784" y="2952674"/>
            <a:ext cx="1880344" cy="6763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Errors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837021" y="931693"/>
            <a:ext cx="3132000" cy="133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model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error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216111" y="4152163"/>
            <a:ext cx="3132000" cy="1332000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estimation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error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59774" y="4156109"/>
            <a:ext cx="3133908" cy="1332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representation/discretization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</a:rPr>
              <a:t>error </a:t>
            </a:r>
          </a:p>
        </p:txBody>
      </p:sp>
      <p:cxnSp>
        <p:nvCxnSpPr>
          <p:cNvPr id="21" name="Straight Arrow Connector 20"/>
          <p:cNvCxnSpPr>
            <a:stCxn id="37" idx="2"/>
            <a:endCxn id="3" idx="0"/>
          </p:cNvCxnSpPr>
          <p:nvPr/>
        </p:nvCxnSpPr>
        <p:spPr>
          <a:xfrm>
            <a:off x="4403021" y="2263693"/>
            <a:ext cx="935" cy="688981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4" idx="2"/>
          </p:cNvCxnSpPr>
          <p:nvPr/>
        </p:nvCxnSpPr>
        <p:spPr>
          <a:xfrm flipV="1">
            <a:off x="2358678" y="3629021"/>
            <a:ext cx="1105106" cy="52314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331552" y="3649461"/>
            <a:ext cx="1105106" cy="523142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315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6204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Lorenz-96 Model (“1D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turblence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“)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987985"/>
            <a:ext cx="3302000" cy="660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Lorenz96_weakly_chaotic_time_seri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0" y="2419715"/>
            <a:ext cx="4347341" cy="3240000"/>
          </a:xfrm>
          <a:prstGeom prst="rect">
            <a:avLst/>
          </a:prstGeom>
        </p:spPr>
      </p:pic>
      <p:pic>
        <p:nvPicPr>
          <p:cNvPr id="6" name="Picture 5" descr="Lorenz96_strongly_chaotic_time_seri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659" y="2419715"/>
            <a:ext cx="4347341" cy="32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3989" y="1956366"/>
            <a:ext cx="52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F=4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71660" y="1956366"/>
            <a:ext cx="6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F=12</a:t>
            </a:r>
          </a:p>
        </p:txBody>
      </p:sp>
      <p:sp>
        <p:nvSpPr>
          <p:cNvPr id="8" name="Rectangle 7"/>
          <p:cNvSpPr/>
          <p:nvPr/>
        </p:nvSpPr>
        <p:spPr>
          <a:xfrm>
            <a:off x="85820" y="5632809"/>
            <a:ext cx="905625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rgbClr val="000000"/>
                </a:solidFill>
                <a:cs typeface="Times New Roman"/>
              </a:rPr>
              <a:t>Data </a:t>
            </a:r>
            <a:r>
              <a:rPr lang="de-DE" b="1" dirty="0" err="1">
                <a:solidFill>
                  <a:srgbClr val="000000"/>
                </a:solidFill>
                <a:cs typeface="Times New Roman"/>
              </a:rPr>
              <a:t>pre-processing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: time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step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resolution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0.02,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Takens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embedding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(3n)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to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guarantee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Markovianity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 80*3=240 dimensional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problem</a:t>
            </a:r>
            <a:endParaRPr lang="de-DE" dirty="0">
              <a:solidFill>
                <a:srgbClr val="000000"/>
              </a:solidFill>
              <a:cs typeface="Times New Roman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72208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Motivation: Model-Error-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free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Bayesian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Graphs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and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Models (Fisher‘25, Rubin</a:t>
            </a:r>
            <a:r>
              <a:rPr lang="uk-UA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’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72-...,Holland’86 -…)</a:t>
            </a:r>
            <a:endParaRPr lang="de-DE" dirty="0">
              <a:solidFill>
                <a:schemeClr val="tx1"/>
              </a:solidFill>
              <a:latin typeface="+mj-lt"/>
              <a:cs typeface="Times New Roman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91059"/>
              </p:ext>
            </p:extLst>
          </p:nvPr>
        </p:nvGraphicFramePr>
        <p:xfrm>
          <a:off x="1752600" y="3506843"/>
          <a:ext cx="5613400" cy="141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Left Bracket 5"/>
          <p:cNvSpPr/>
          <p:nvPr/>
        </p:nvSpPr>
        <p:spPr>
          <a:xfrm>
            <a:off x="1638300" y="3430643"/>
            <a:ext cx="203200" cy="16637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ket 10"/>
          <p:cNvSpPr/>
          <p:nvPr/>
        </p:nvSpPr>
        <p:spPr>
          <a:xfrm flipH="1">
            <a:off x="7239000" y="3430643"/>
            <a:ext cx="203200" cy="16637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421102"/>
              </p:ext>
            </p:extLst>
          </p:nvPr>
        </p:nvGraphicFramePr>
        <p:xfrm>
          <a:off x="228600" y="3468743"/>
          <a:ext cx="10541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Left Bracket 13"/>
          <p:cNvSpPr/>
          <p:nvPr/>
        </p:nvSpPr>
        <p:spPr>
          <a:xfrm>
            <a:off x="127000" y="3430643"/>
            <a:ext cx="203200" cy="16637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Bracket 14"/>
          <p:cNvSpPr/>
          <p:nvPr/>
        </p:nvSpPr>
        <p:spPr>
          <a:xfrm flipH="1">
            <a:off x="1143000" y="3430643"/>
            <a:ext cx="203200" cy="16637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8100" y="3989443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=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9419"/>
              </p:ext>
            </p:extLst>
          </p:nvPr>
        </p:nvGraphicFramePr>
        <p:xfrm>
          <a:off x="7823200" y="3468743"/>
          <a:ext cx="10541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P[X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P[X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P[X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Left Bracket 16"/>
          <p:cNvSpPr/>
          <p:nvPr/>
        </p:nvSpPr>
        <p:spPr>
          <a:xfrm>
            <a:off x="7721600" y="3430643"/>
            <a:ext cx="203200" cy="16637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 Bracket 17"/>
          <p:cNvSpPr/>
          <p:nvPr/>
        </p:nvSpPr>
        <p:spPr>
          <a:xfrm flipH="1">
            <a:off x="8737600" y="3430643"/>
            <a:ext cx="203200" cy="16637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09047" y="398944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899" y="531018"/>
            <a:ext cx="787701" cy="93709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778333" y="1445111"/>
            <a:ext cx="12266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Sir Ronald Fisher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088456" y="2025558"/>
            <a:ext cx="20250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 New Roman"/>
                <a:cs typeface="Times New Roman"/>
              </a:rPr>
              <a:t>Figures from </a:t>
            </a:r>
            <a:r>
              <a:rPr lang="en-US" sz="1200" i="1" dirty="0">
                <a:solidFill>
                  <a:srgbClr val="0000FF"/>
                </a:solidFill>
                <a:latin typeface="Times New Roman"/>
                <a:cs typeface="Times New Roman"/>
              </a:rPr>
              <a:t> wiki.org</a:t>
            </a:r>
            <a:endParaRPr lang="en-US" sz="1200" i="1" dirty="0"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9899" y="1722110"/>
            <a:ext cx="795867" cy="97493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812202" y="2765888"/>
            <a:ext cx="1027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Donald Rubin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1068" y="3082127"/>
            <a:ext cx="60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π</a:t>
            </a:r>
            <a:r>
              <a:rPr lang="en-US" baseline="-25000" dirty="0"/>
              <a:t>Y</a:t>
            </a:r>
            <a:r>
              <a:rPr lang="en-US" dirty="0"/>
              <a:t>(t)        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10921" y="3082130"/>
            <a:ext cx="60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π</a:t>
            </a:r>
            <a:r>
              <a:rPr lang="en-US" baseline="-25000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(t)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95979" y="3082127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              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907944"/>
            <a:ext cx="8110921" cy="647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General task: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understanding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a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relation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between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the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variables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X</a:t>
            </a:r>
            <a:r>
              <a:rPr lang="de-DE" baseline="30000" dirty="0" err="1">
                <a:solidFill>
                  <a:srgbClr val="000000"/>
                </a:solidFill>
                <a:latin typeface="+mj-lt"/>
                <a:cs typeface="Times New Roman"/>
              </a:rPr>
              <a:t>t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and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Y</a:t>
            </a:r>
            <a:r>
              <a:rPr lang="de-DE" baseline="30000" dirty="0" err="1">
                <a:solidFill>
                  <a:srgbClr val="000000"/>
                </a:solidFill>
                <a:latin typeface="+mj-lt"/>
                <a:cs typeface="Times New Roman"/>
              </a:rPr>
              <a:t>t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, t=1,...,S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		Fluid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mechanics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: t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is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a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space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-time multi-index,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X</a:t>
            </a:r>
            <a:r>
              <a:rPr lang="de-DE" baseline="30000" dirty="0" err="1">
                <a:solidFill>
                  <a:srgbClr val="000000"/>
                </a:solidFill>
                <a:latin typeface="+mj-lt"/>
                <a:cs typeface="Times New Roman"/>
              </a:rPr>
              <a:t>t</a:t>
            </a:r>
            <a:r>
              <a:rPr lang="de-DE" baseline="300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is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some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flow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variable,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                                               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Y</a:t>
            </a:r>
            <a:r>
              <a:rPr lang="de-DE" baseline="30000" dirty="0" err="1">
                <a:solidFill>
                  <a:srgbClr val="000000"/>
                </a:solidFill>
                <a:latin typeface="+mj-lt"/>
                <a:cs typeface="Times New Roman"/>
              </a:rPr>
              <a:t>t</a:t>
            </a:r>
            <a:r>
              <a:rPr lang="de-DE" baseline="300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is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another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flow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variable</a:t>
            </a:r>
          </a:p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		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Molecular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dynamics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: t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is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time,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X</a:t>
            </a:r>
            <a:r>
              <a:rPr lang="de-DE" baseline="30000" dirty="0" err="1">
                <a:solidFill>
                  <a:srgbClr val="000000"/>
                </a:solidFill>
                <a:latin typeface="+mj-lt"/>
                <a:cs typeface="Times New Roman"/>
              </a:rPr>
              <a:t>t</a:t>
            </a:r>
            <a:r>
              <a:rPr lang="de-DE" baseline="30000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is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a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molecular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state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at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time t,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Y</a:t>
            </a:r>
            <a:r>
              <a:rPr lang="de-DE" baseline="30000" dirty="0" err="1">
                <a:solidFill>
                  <a:srgbClr val="000000"/>
                </a:solidFill>
                <a:latin typeface="+mj-lt"/>
                <a:cs typeface="Times New Roman"/>
              </a:rPr>
              <a:t>t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=X</a:t>
            </a:r>
            <a:r>
              <a:rPr lang="de-DE" baseline="30000" dirty="0">
                <a:solidFill>
                  <a:srgbClr val="000000"/>
                </a:solidFill>
                <a:latin typeface="+mj-lt"/>
                <a:cs typeface="Times New Roman"/>
              </a:rPr>
              <a:t>t+1</a:t>
            </a:r>
            <a:endParaRPr lang="de-DE" dirty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Exact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Law of the Total Probability in a matrix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notation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: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de-DE" dirty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de-DE" dirty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de-DE" dirty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de-DE" dirty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Relation </a:t>
            </a:r>
            <a:r>
              <a:rPr lang="de-DE" dirty="0" err="1">
                <a:solidFill>
                  <a:srgbClr val="000000"/>
                </a:solidFill>
                <a:latin typeface="+mj-lt"/>
                <a:cs typeface="Times New Roman"/>
              </a:rPr>
              <a:t>to</a:t>
            </a:r>
            <a:r>
              <a:rPr lang="de-DE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</a:rPr>
              <a:t>graphs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</a:rPr>
              <a:t>/</a:t>
            </a:r>
            <a:r>
              <a:rPr lang="de-DE" b="1" dirty="0" err="1">
                <a:solidFill>
                  <a:srgbClr val="000000"/>
                </a:solidFill>
                <a:latin typeface="+mj-lt"/>
                <a:cs typeface="Times New Roman"/>
              </a:rPr>
              <a:t>networks</a:t>
            </a:r>
            <a:r>
              <a:rPr lang="de-DE" b="1" dirty="0">
                <a:solidFill>
                  <a:srgbClr val="000000"/>
                </a:solidFill>
                <a:latin typeface="+mj-lt"/>
                <a:cs typeface="Times New Roman"/>
              </a:rPr>
              <a:t>: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de-DE" b="1" dirty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de-DE" b="1" dirty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b="1" dirty="0" err="1">
                <a:solidFill>
                  <a:srgbClr val="000000"/>
                </a:solidFill>
                <a:latin typeface="+mj-lt"/>
                <a:cs typeface="Times New Roman"/>
              </a:rPr>
              <a:t>Y</a:t>
            </a:r>
            <a:r>
              <a:rPr lang="en-US" b="1" baseline="30000" dirty="0" err="1">
                <a:solidFill>
                  <a:srgbClr val="000000"/>
                </a:solidFill>
                <a:latin typeface="+mj-lt"/>
                <a:cs typeface="Times New Roman"/>
              </a:rPr>
              <a:t>t</a:t>
            </a:r>
            <a:r>
              <a:rPr lang="en-US" b="1" dirty="0">
                <a:solidFill>
                  <a:srgbClr val="000000"/>
                </a:solidFill>
                <a:latin typeface="+mj-lt"/>
                <a:cs typeface="Times New Roman"/>
              </a:rPr>
              <a:t>=X</a:t>
            </a:r>
            <a:r>
              <a:rPr lang="en-US" b="1" baseline="30000" dirty="0">
                <a:solidFill>
                  <a:srgbClr val="000000"/>
                </a:solidFill>
                <a:latin typeface="+mj-lt"/>
                <a:cs typeface="Times New Roman"/>
              </a:rPr>
              <a:t>t+1</a:t>
            </a:r>
            <a:r>
              <a:rPr lang="en-US" b="1" dirty="0">
                <a:solidFill>
                  <a:srgbClr val="000000"/>
                </a:solidFill>
                <a:latin typeface="+mj-lt"/>
                <a:cs typeface="Times New Roman"/>
              </a:rPr>
              <a:t> </a:t>
            </a:r>
            <a:r>
              <a:rPr lang="en-US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is a particular case of </a:t>
            </a:r>
            <a:r>
              <a:rPr lang="en-US" b="1" dirty="0">
                <a:solidFill>
                  <a:srgbClr val="000000"/>
                </a:solidFill>
                <a:latin typeface="+mj-lt"/>
                <a:cs typeface="Times New Roman"/>
                <a:sym typeface="Wingdings"/>
              </a:rPr>
              <a:t>a time- and space-discrete Markov model</a:t>
            </a:r>
            <a:endParaRPr lang="en-US" b="1" dirty="0">
              <a:solidFill>
                <a:srgbClr val="000000"/>
              </a:solidFill>
              <a:latin typeface="+mj-lt"/>
              <a:cs typeface="Times New Roman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de-DE" b="1" dirty="0">
              <a:solidFill>
                <a:srgbClr val="000000"/>
              </a:solidFill>
              <a:latin typeface="+mj-lt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4317" y="1445111"/>
            <a:ext cx="6642781" cy="1094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61927" y="5779443"/>
            <a:ext cx="203200" cy="1953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684411" y="5779443"/>
            <a:ext cx="203200" cy="2012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067931" y="5866723"/>
            <a:ext cx="2616480" cy="227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416933" y="544267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</a:t>
            </a:r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353384" y="5448552"/>
            <a:ext cx="89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Node </a:t>
            </a:r>
            <a:r>
              <a:rPr lang="en-US" b="1" dirty="0" err="1"/>
              <a:t>y</a:t>
            </a:r>
            <a:r>
              <a:rPr lang="en-US" b="1" baseline="-25000" dirty="0" err="1"/>
              <a:t>i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415945" y="5822992"/>
            <a:ext cx="181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P[Y=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 err="1"/>
              <a:t>|X</a:t>
            </a:r>
            <a:r>
              <a:rPr lang="en-US" dirty="0"/>
              <a:t>=</a:t>
            </a:r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r>
              <a:rPr lang="en-US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632742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renz96_weakly_chaotic_predi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2" y="2617361"/>
            <a:ext cx="3429570" cy="2556000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6204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Lorenz-96 Model (“1D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turblence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“)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00" y="987985"/>
            <a:ext cx="3302000" cy="660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21565" y="1956366"/>
            <a:ext cx="2158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F=4 (weakly-chaotic)</a:t>
            </a:r>
          </a:p>
        </p:txBody>
      </p:sp>
      <p:pic>
        <p:nvPicPr>
          <p:cNvPr id="3" name="Picture 2" descr="L96_weak_discretization_comparis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7" y="2617361"/>
            <a:ext cx="3415591" cy="25455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5365" y="2432695"/>
            <a:ext cx="196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discretization erro</a:t>
            </a:r>
            <a:r>
              <a:rPr lang="en-US" b="1" dirty="0"/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1157" y="2430646"/>
            <a:ext cx="167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 erro</a:t>
            </a:r>
            <a:r>
              <a:rPr lang="en-US" b="1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 rot="297181">
            <a:off x="4844880" y="4947719"/>
            <a:ext cx="2058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number of </a:t>
            </a:r>
            <a:r>
              <a:rPr lang="en-US" sz="1400" dirty="0" err="1"/>
              <a:t>Voronoi</a:t>
            </a:r>
            <a:r>
              <a:rPr lang="en-US" sz="1400" dirty="0"/>
              <a:t>-boxes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 rot="21117183">
            <a:off x="6766551" y="4909166"/>
            <a:ext cx="1304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prediction time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3097223" y="5083792"/>
            <a:ext cx="41333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Abbreviations</a:t>
            </a:r>
          </a:p>
          <a:p>
            <a:r>
              <a:rPr lang="en-US" b="1" dirty="0"/>
              <a:t>NN</a:t>
            </a:r>
            <a:r>
              <a:rPr lang="en-US" dirty="0"/>
              <a:t>: deep learning Neuronal Networks</a:t>
            </a:r>
          </a:p>
          <a:p>
            <a:r>
              <a:rPr lang="en-US" b="1" dirty="0"/>
              <a:t>FEM</a:t>
            </a:r>
            <a:r>
              <a:rPr lang="en-US" dirty="0"/>
              <a:t>: FEM-discretization</a:t>
            </a:r>
          </a:p>
          <a:p>
            <a:r>
              <a:rPr lang="en-US" b="1" dirty="0" err="1"/>
              <a:t>Kmeans</a:t>
            </a:r>
            <a:r>
              <a:rPr lang="en-US" dirty="0"/>
              <a:t>: K-means clustering discretization </a:t>
            </a:r>
          </a:p>
        </p:txBody>
      </p:sp>
      <p:sp>
        <p:nvSpPr>
          <p:cNvPr id="17" name="Textfeld 10"/>
          <p:cNvSpPr txBox="1">
            <a:spLocks noChangeArrowheads="1"/>
          </p:cNvSpPr>
          <p:nvPr/>
        </p:nvSpPr>
        <p:spPr bwMode="auto">
          <a:xfrm>
            <a:off x="2547952" y="6268365"/>
            <a:ext cx="4365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4F81BD"/>
                </a:solidFill>
                <a:latin typeface="+mj-lt"/>
              </a:rPr>
              <a:t>Gerber/</a:t>
            </a:r>
            <a:r>
              <a:rPr lang="en-US" sz="1400" kern="0" dirty="0" err="1">
                <a:solidFill>
                  <a:srgbClr val="4F81BD"/>
                </a:solidFill>
                <a:latin typeface="+mj-lt"/>
              </a:rPr>
              <a:t>Pospisil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/</a:t>
            </a:r>
            <a:r>
              <a:rPr lang="en-US" sz="1400" kern="0" dirty="0" err="1">
                <a:solidFill>
                  <a:srgbClr val="4F81BD"/>
                </a:solidFill>
                <a:latin typeface="+mj-lt"/>
              </a:rPr>
              <a:t>Navandar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/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Horenko; 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in preparation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, 2018</a:t>
            </a:r>
            <a:endParaRPr lang="de-DE" sz="1400" kern="0" dirty="0">
              <a:solidFill>
                <a:srgbClr val="4F81BD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871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96_strong_discretization_comparis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2" y="2617361"/>
            <a:ext cx="3429570" cy="2556000"/>
          </a:xfrm>
          <a:prstGeom prst="rect">
            <a:avLst/>
          </a:prstGeom>
        </p:spPr>
      </p:pic>
      <p:pic>
        <p:nvPicPr>
          <p:cNvPr id="4" name="Picture 3" descr="Lorenz96_strongly_chaotic_predic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52" y="2617361"/>
            <a:ext cx="3429570" cy="2556000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6204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Lorenz-96 Model (“1D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turblence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“)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1000" y="987985"/>
            <a:ext cx="3302000" cy="660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21565" y="1956366"/>
            <a:ext cx="237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F=12 (strongly-chaotic)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5365" y="2432695"/>
            <a:ext cx="196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discretization erro</a:t>
            </a:r>
            <a:r>
              <a:rPr lang="en-US" b="1" dirty="0"/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1157" y="2430646"/>
            <a:ext cx="167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 erro</a:t>
            </a:r>
            <a:r>
              <a:rPr lang="en-US" b="1" dirty="0"/>
              <a:t>r</a:t>
            </a:r>
          </a:p>
        </p:txBody>
      </p:sp>
      <p:sp>
        <p:nvSpPr>
          <p:cNvPr id="13" name="TextBox 12"/>
          <p:cNvSpPr txBox="1"/>
          <p:nvPr/>
        </p:nvSpPr>
        <p:spPr>
          <a:xfrm rot="297181">
            <a:off x="4844880" y="4947719"/>
            <a:ext cx="2058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number of </a:t>
            </a:r>
            <a:r>
              <a:rPr lang="en-US" sz="1400" dirty="0" err="1"/>
              <a:t>Voronoi</a:t>
            </a:r>
            <a:r>
              <a:rPr lang="en-US" sz="1400" dirty="0"/>
              <a:t>-boxes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 rot="21117183">
            <a:off x="6766551" y="4909166"/>
            <a:ext cx="1304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prediction time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3097223" y="5083792"/>
            <a:ext cx="41333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Abbreviations</a:t>
            </a:r>
          </a:p>
          <a:p>
            <a:r>
              <a:rPr lang="en-US" b="1" dirty="0"/>
              <a:t>NN</a:t>
            </a:r>
            <a:r>
              <a:rPr lang="en-US" dirty="0"/>
              <a:t>: deep learning Neuronal Networks</a:t>
            </a:r>
          </a:p>
          <a:p>
            <a:r>
              <a:rPr lang="en-US" b="1" dirty="0"/>
              <a:t>FEM</a:t>
            </a:r>
            <a:r>
              <a:rPr lang="en-US" dirty="0"/>
              <a:t>: FEM-discretization</a:t>
            </a:r>
          </a:p>
          <a:p>
            <a:r>
              <a:rPr lang="en-US" b="1" dirty="0" err="1"/>
              <a:t>Kmeans</a:t>
            </a:r>
            <a:r>
              <a:rPr lang="en-US" dirty="0"/>
              <a:t>: K-means clustering discretization </a:t>
            </a:r>
          </a:p>
        </p:txBody>
      </p:sp>
      <p:sp>
        <p:nvSpPr>
          <p:cNvPr id="17" name="Textfeld 10"/>
          <p:cNvSpPr txBox="1">
            <a:spLocks noChangeArrowheads="1"/>
          </p:cNvSpPr>
          <p:nvPr/>
        </p:nvSpPr>
        <p:spPr bwMode="auto">
          <a:xfrm>
            <a:off x="2547952" y="6268365"/>
            <a:ext cx="4365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4F81BD"/>
                </a:solidFill>
                <a:latin typeface="+mj-lt"/>
              </a:rPr>
              <a:t>Gerber/</a:t>
            </a:r>
            <a:r>
              <a:rPr lang="en-US" sz="1400" kern="0" dirty="0" err="1">
                <a:solidFill>
                  <a:srgbClr val="4F81BD"/>
                </a:solidFill>
                <a:latin typeface="+mj-lt"/>
              </a:rPr>
              <a:t>Pospisil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/</a:t>
            </a:r>
            <a:r>
              <a:rPr lang="en-US" sz="1400" kern="0" dirty="0" err="1">
                <a:solidFill>
                  <a:srgbClr val="4F81BD"/>
                </a:solidFill>
                <a:latin typeface="+mj-lt"/>
              </a:rPr>
              <a:t>Navandar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/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Horenko; 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in preparation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, 2018</a:t>
            </a:r>
            <a:endParaRPr lang="de-DE" sz="1400" kern="0" dirty="0">
              <a:solidFill>
                <a:srgbClr val="4F81BD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94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mp_150_summer_pattern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40" y="1786569"/>
            <a:ext cx="4625110" cy="3468833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6204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ECMWF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re-simulated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daily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surface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temperatures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(1979-2010)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7223" y="5083792"/>
            <a:ext cx="41333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Abbreviations</a:t>
            </a:r>
          </a:p>
          <a:p>
            <a:r>
              <a:rPr lang="en-US" b="1" dirty="0"/>
              <a:t>NN</a:t>
            </a:r>
            <a:r>
              <a:rPr lang="en-US" dirty="0"/>
              <a:t>: deep </a:t>
            </a:r>
            <a:r>
              <a:rPr lang="en-US" dirty="0" err="1"/>
              <a:t>learningNeuronal</a:t>
            </a:r>
            <a:r>
              <a:rPr lang="en-US" dirty="0"/>
              <a:t> Networks</a:t>
            </a:r>
          </a:p>
          <a:p>
            <a:r>
              <a:rPr lang="en-US" b="1" dirty="0"/>
              <a:t>FEM</a:t>
            </a:r>
            <a:r>
              <a:rPr lang="en-US" dirty="0"/>
              <a:t>: FEM-discretization</a:t>
            </a:r>
          </a:p>
          <a:p>
            <a:r>
              <a:rPr lang="en-US" b="1" dirty="0" err="1"/>
              <a:t>Kmeans</a:t>
            </a:r>
            <a:r>
              <a:rPr lang="en-US" dirty="0"/>
              <a:t>: K-means clustering discretization </a:t>
            </a:r>
          </a:p>
        </p:txBody>
      </p:sp>
      <p:sp>
        <p:nvSpPr>
          <p:cNvPr id="17" name="Textfeld 10"/>
          <p:cNvSpPr txBox="1">
            <a:spLocks noChangeArrowheads="1"/>
          </p:cNvSpPr>
          <p:nvPr/>
        </p:nvSpPr>
        <p:spPr bwMode="auto">
          <a:xfrm>
            <a:off x="2547952" y="6268365"/>
            <a:ext cx="4365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4F81BD"/>
                </a:solidFill>
                <a:latin typeface="+mj-lt"/>
              </a:rPr>
              <a:t>Gerber/</a:t>
            </a:r>
            <a:r>
              <a:rPr lang="en-US" sz="1400" kern="0" dirty="0" err="1">
                <a:solidFill>
                  <a:srgbClr val="4F81BD"/>
                </a:solidFill>
                <a:latin typeface="+mj-lt"/>
              </a:rPr>
              <a:t>Pospisil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/</a:t>
            </a:r>
            <a:r>
              <a:rPr lang="en-US" sz="1400" kern="0" dirty="0" err="1">
                <a:solidFill>
                  <a:srgbClr val="4F81BD"/>
                </a:solidFill>
                <a:latin typeface="+mj-lt"/>
              </a:rPr>
              <a:t>Navandar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/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Horenko; 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in preparation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, 2018</a:t>
            </a:r>
            <a:endParaRPr lang="de-DE" sz="1400" kern="0" dirty="0">
              <a:solidFill>
                <a:srgbClr val="4F81BD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472" y="887001"/>
            <a:ext cx="9056258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rgbClr val="000000"/>
                </a:solidFill>
                <a:cs typeface="Times New Roman"/>
              </a:rPr>
              <a:t>Data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: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temperature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deviations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from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the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mean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yearly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cycle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on 20x30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grid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over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Europe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Takens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embedding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(3n)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to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guarantee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Markovianity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 60*3=1‘800 dimensional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problem</a:t>
            </a:r>
            <a:endParaRPr lang="de-DE" dirty="0">
              <a:solidFill>
                <a:srgbClr val="000000"/>
              </a:solidFill>
              <a:cs typeface="Times New Roman"/>
              <a:sym typeface="Wingdings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dirty="0">
              <a:solidFill>
                <a:srgbClr val="000000"/>
              </a:solidFill>
              <a:cs typeface="Times New Roman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425232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CMWF_EU_temperatures_results_with_OPA_ANN_predi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04" y="2617361"/>
            <a:ext cx="3429570" cy="2556000"/>
          </a:xfrm>
          <a:prstGeom prst="rect">
            <a:avLst/>
          </a:prstGeom>
        </p:spPr>
      </p:pic>
      <p:pic>
        <p:nvPicPr>
          <p:cNvPr id="2" name="Picture 1" descr="Europe_discretization_comparis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" y="2617361"/>
            <a:ext cx="3429570" cy="2556000"/>
          </a:xfrm>
          <a:prstGeom prst="rect">
            <a:avLst/>
          </a:prstGeom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6204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ECMWF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re-simulated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daily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surface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temperatures</a:t>
            </a:r>
            <a:r>
              <a:rPr lang="de-DE" dirty="0">
                <a:solidFill>
                  <a:schemeClr val="tx1"/>
                </a:solidFill>
                <a:latin typeface="+mj-lt"/>
                <a:cs typeface="Times New Roman" charset="0"/>
              </a:rPr>
              <a:t> (1979-2010)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97223" y="5083792"/>
            <a:ext cx="41333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Abbreviations</a:t>
            </a:r>
          </a:p>
          <a:p>
            <a:r>
              <a:rPr lang="en-US" b="1" dirty="0"/>
              <a:t>NN</a:t>
            </a:r>
            <a:r>
              <a:rPr lang="en-US" dirty="0"/>
              <a:t>: deep learning Neuronal Networks</a:t>
            </a:r>
          </a:p>
          <a:p>
            <a:r>
              <a:rPr lang="en-US" b="1" dirty="0"/>
              <a:t>FEM</a:t>
            </a:r>
            <a:r>
              <a:rPr lang="en-US" dirty="0"/>
              <a:t>: FEM-discretization</a:t>
            </a:r>
          </a:p>
          <a:p>
            <a:r>
              <a:rPr lang="en-US" b="1" dirty="0" err="1"/>
              <a:t>Kmeans</a:t>
            </a:r>
            <a:r>
              <a:rPr lang="en-US" dirty="0"/>
              <a:t>: K-means clustering discretization </a:t>
            </a:r>
          </a:p>
        </p:txBody>
      </p:sp>
      <p:sp>
        <p:nvSpPr>
          <p:cNvPr id="17" name="Textfeld 10"/>
          <p:cNvSpPr txBox="1">
            <a:spLocks noChangeArrowheads="1"/>
          </p:cNvSpPr>
          <p:nvPr/>
        </p:nvSpPr>
        <p:spPr bwMode="auto">
          <a:xfrm>
            <a:off x="2547952" y="6268365"/>
            <a:ext cx="4365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rgbClr val="4F81BD"/>
                </a:solidFill>
                <a:latin typeface="+mj-lt"/>
              </a:rPr>
              <a:t>Gerber/</a:t>
            </a:r>
            <a:r>
              <a:rPr lang="en-US" sz="1400" kern="0" dirty="0" err="1">
                <a:solidFill>
                  <a:srgbClr val="4F81BD"/>
                </a:solidFill>
                <a:latin typeface="+mj-lt"/>
              </a:rPr>
              <a:t>Pospisil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/</a:t>
            </a:r>
            <a:r>
              <a:rPr lang="en-US" sz="1400" kern="0" dirty="0" err="1">
                <a:solidFill>
                  <a:srgbClr val="4F81BD"/>
                </a:solidFill>
                <a:latin typeface="+mj-lt"/>
              </a:rPr>
              <a:t>Navandar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/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Horenko; </a:t>
            </a:r>
            <a:r>
              <a:rPr lang="en-US" sz="1400" kern="0" dirty="0">
                <a:solidFill>
                  <a:srgbClr val="4F81BD"/>
                </a:solidFill>
                <a:latin typeface="+mj-lt"/>
              </a:rPr>
              <a:t>in preparation</a:t>
            </a:r>
            <a:r>
              <a:rPr lang="en-US" sz="1400" kern="0" dirty="0">
                <a:solidFill>
                  <a:srgbClr val="4F81BD"/>
                </a:solidFill>
                <a:latin typeface="+mj-lt"/>
                <a:ea typeface="+mn-ea"/>
                <a:cs typeface="+mn-cs"/>
              </a:rPr>
              <a:t>, 2018</a:t>
            </a:r>
            <a:endParaRPr lang="de-DE" sz="1400" kern="0" dirty="0">
              <a:solidFill>
                <a:srgbClr val="4F81BD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472" y="887001"/>
            <a:ext cx="9056258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b="1" dirty="0">
                <a:solidFill>
                  <a:srgbClr val="000000"/>
                </a:solidFill>
                <a:cs typeface="Times New Roman"/>
              </a:rPr>
              <a:t>Data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: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temperature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deviations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from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the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mean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yearly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cycle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on 20x30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grid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over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Europe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Takens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embedding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(3n)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to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guarantee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Markovianity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 60*3=1‘800 dimensional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problem</a:t>
            </a:r>
            <a:endParaRPr lang="de-DE" dirty="0">
              <a:solidFill>
                <a:srgbClr val="000000"/>
              </a:solidFill>
              <a:cs typeface="Times New Roman"/>
              <a:sym typeface="Wingdings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de-DE" dirty="0">
              <a:solidFill>
                <a:srgbClr val="000000"/>
              </a:solidFill>
              <a:cs typeface="Times New Roman"/>
              <a:sym typeface="Wingding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5365" y="2432695"/>
            <a:ext cx="196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discretization erro</a:t>
            </a:r>
            <a:r>
              <a:rPr lang="en-US" b="1" dirty="0"/>
              <a:t>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1157" y="2430646"/>
            <a:ext cx="167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 erro</a:t>
            </a:r>
            <a:r>
              <a:rPr lang="en-US" b="1" dirty="0"/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 rot="297181">
            <a:off x="4844880" y="4947719"/>
            <a:ext cx="2058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number of </a:t>
            </a:r>
            <a:r>
              <a:rPr lang="en-US" sz="1400" dirty="0" err="1"/>
              <a:t>Voronoi</a:t>
            </a:r>
            <a:r>
              <a:rPr lang="en-US" sz="1400" dirty="0"/>
              <a:t>-boxes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 rot="21117183">
            <a:off x="7160688" y="4909166"/>
            <a:ext cx="51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days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62108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56204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 err="1">
                <a:solidFill>
                  <a:schemeClr val="tx1"/>
                </a:solidFill>
                <a:latin typeface="+mj-lt"/>
                <a:cs typeface="Times New Roman" charset="0"/>
              </a:rPr>
              <a:t>Discussion</a:t>
            </a:r>
            <a:endParaRPr lang="de-DE" dirty="0">
              <a:solidFill>
                <a:schemeClr val="tx1"/>
              </a:solidFill>
              <a:latin typeface="+mj-lt"/>
              <a:cs typeface="Times New Roman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472" y="629586"/>
            <a:ext cx="9056258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Bayesian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/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Markov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models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are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mr-IN" dirty="0">
                <a:solidFill>
                  <a:srgbClr val="000000"/>
                </a:solidFill>
                <a:cs typeface="Times New Roman"/>
                <a:sym typeface="Wingdings"/>
              </a:rPr>
              <a:t>–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in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principle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mr-IN" dirty="0">
                <a:solidFill>
                  <a:srgbClr val="000000"/>
                </a:solidFill>
                <a:cs typeface="Times New Roman"/>
                <a:sym typeface="Wingdings"/>
              </a:rPr>
              <a:t>–</a:t>
            </a:r>
            <a:r>
              <a:rPr lang="en-US" dirty="0">
                <a:solidFill>
                  <a:srgbClr val="000000"/>
                </a:solidFill>
                <a:cs typeface="Times New Roman"/>
                <a:sym typeface="Wingdings"/>
              </a:rPr>
              <a:t> model-error-free and allow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disentangling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the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errors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(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discretization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error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,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model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error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,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parameter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uncertainty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).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Multiscale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effects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result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in latent-effekt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Bayesian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and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Markov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models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 linear-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cost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algorithms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are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available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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provide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b="1" dirty="0" err="1">
                <a:solidFill>
                  <a:srgbClr val="000000"/>
                </a:solidFill>
                <a:cs typeface="Times New Roman"/>
                <a:sym typeface="Wingdings"/>
              </a:rPr>
              <a:t>sparse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reduced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models</a:t>
            </a:r>
            <a:endParaRPr lang="de-DE" dirty="0">
              <a:solidFill>
                <a:srgbClr val="000000"/>
              </a:solidFill>
              <a:cs typeface="Times New Roman"/>
              <a:sym typeface="Wingdings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L-96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and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ECMWF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temeperature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data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illustrate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that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FEM-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discretization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combined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with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latent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Markov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algorithms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allow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a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drastic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reduction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of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discretization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and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prediction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errors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-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compared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to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the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common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machine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learning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tools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(K-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means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, NN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and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  <a:sym typeface="Wingdings"/>
              </a:rPr>
              <a:t>related</a:t>
            </a:r>
            <a:r>
              <a:rPr lang="de-DE" dirty="0">
                <a:solidFill>
                  <a:srgbClr val="000000"/>
                </a:solidFill>
                <a:cs typeface="Times New Roman"/>
                <a:sym typeface="Wingdings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957" y="3861934"/>
            <a:ext cx="848586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Literature: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[1] S. Gerber</a:t>
            </a:r>
            <a:r>
              <a:rPr lang="en-US" sz="1400" u="sng" dirty="0">
                <a:solidFill>
                  <a:schemeClr val="accent1"/>
                </a:solidFill>
              </a:rPr>
              <a:t>,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u="sng" dirty="0">
                <a:solidFill>
                  <a:schemeClr val="accent1"/>
                </a:solidFill>
              </a:rPr>
              <a:t>I. Horenko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i="1" dirty="0">
                <a:solidFill>
                  <a:schemeClr val="accent1"/>
                </a:solidFill>
              </a:rPr>
              <a:t>On inference of causality for discrete state models in a multiscale context</a:t>
            </a:r>
            <a:r>
              <a:rPr lang="en-US" sz="1400" dirty="0">
                <a:solidFill>
                  <a:schemeClr val="accent1"/>
                </a:solidFill>
              </a:rPr>
              <a:t>,</a:t>
            </a:r>
          </a:p>
          <a:p>
            <a:r>
              <a:rPr lang="en-US" sz="1400" b="1" dirty="0">
                <a:solidFill>
                  <a:schemeClr val="accent1"/>
                </a:solidFill>
              </a:rPr>
              <a:t>Proceedings of the National Academy of Sciences of USA (PNAS)</a:t>
            </a:r>
            <a:r>
              <a:rPr lang="en-US" sz="1400" dirty="0">
                <a:solidFill>
                  <a:schemeClr val="accent1"/>
                </a:solidFill>
              </a:rPr>
              <a:t>, 111(41): 14651-14656, 2014.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[2] S. Gerber, </a:t>
            </a:r>
            <a:r>
              <a:rPr lang="en-US" sz="1400" u="sng" dirty="0">
                <a:solidFill>
                  <a:schemeClr val="accent1"/>
                </a:solidFill>
              </a:rPr>
              <a:t>I. Horenko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i="1" dirty="0">
                <a:solidFill>
                  <a:schemeClr val="accent1"/>
                </a:solidFill>
              </a:rPr>
              <a:t>Improving clustering by imposing network information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b="1" dirty="0">
                <a:solidFill>
                  <a:schemeClr val="accent1"/>
                </a:solidFill>
              </a:rPr>
              <a:t>Science Advances (AAAS)</a:t>
            </a:r>
            <a:r>
              <a:rPr lang="en-US" sz="1400" dirty="0">
                <a:solidFill>
                  <a:schemeClr val="accent1"/>
                </a:solidFill>
              </a:rPr>
              <a:t>,1(7): e1500163, 2015.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[3] S. Gerber, </a:t>
            </a:r>
            <a:r>
              <a:rPr lang="en-US" sz="1400" u="sng" dirty="0">
                <a:solidFill>
                  <a:schemeClr val="accent1"/>
                </a:solidFill>
              </a:rPr>
              <a:t>I. Horenko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i="1" dirty="0">
                <a:solidFill>
                  <a:schemeClr val="accent1"/>
                </a:solidFill>
              </a:rPr>
              <a:t>Towards a direct and scalable identification of reduced models for categorical processes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b="1" dirty="0">
                <a:solidFill>
                  <a:schemeClr val="accent1"/>
                </a:solidFill>
              </a:rPr>
              <a:t>Proceedings of the National Academy of Sciences of USA (PNAS)</a:t>
            </a:r>
            <a:r>
              <a:rPr lang="en-US" sz="1400" dirty="0">
                <a:solidFill>
                  <a:schemeClr val="accent1"/>
                </a:solidFill>
              </a:rPr>
              <a:t>, 114(19):4863-4868, 2017.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[4] L. </a:t>
            </a:r>
            <a:r>
              <a:rPr lang="en-US" sz="1400" dirty="0" err="1">
                <a:solidFill>
                  <a:schemeClr val="accent1"/>
                </a:solidFill>
              </a:rPr>
              <a:t>Pospisil</a:t>
            </a:r>
            <a:r>
              <a:rPr lang="en-US" sz="1400" dirty="0">
                <a:solidFill>
                  <a:schemeClr val="accent1"/>
                </a:solidFill>
              </a:rPr>
              <a:t>, P. </a:t>
            </a:r>
            <a:r>
              <a:rPr lang="en-US" sz="1400" dirty="0" err="1">
                <a:solidFill>
                  <a:schemeClr val="accent1"/>
                </a:solidFill>
              </a:rPr>
              <a:t>Gagliardini</a:t>
            </a:r>
            <a:r>
              <a:rPr lang="en-US" sz="1400" dirty="0">
                <a:solidFill>
                  <a:schemeClr val="accent1"/>
                </a:solidFill>
              </a:rPr>
              <a:t>, W. Sawyer, </a:t>
            </a:r>
            <a:r>
              <a:rPr lang="en-US" sz="1400" u="sng" dirty="0">
                <a:solidFill>
                  <a:schemeClr val="accent1"/>
                </a:solidFill>
              </a:rPr>
              <a:t>I. Horenko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i="1" dirty="0">
                <a:solidFill>
                  <a:schemeClr val="accent1"/>
                </a:solidFill>
              </a:rPr>
              <a:t>On a scalable nonparametric </a:t>
            </a:r>
            <a:r>
              <a:rPr lang="en-US" sz="1400" i="1" dirty="0" err="1">
                <a:solidFill>
                  <a:schemeClr val="accent1"/>
                </a:solidFill>
              </a:rPr>
              <a:t>denoising</a:t>
            </a:r>
            <a:r>
              <a:rPr lang="en-US" sz="1400" i="1" dirty="0">
                <a:solidFill>
                  <a:schemeClr val="accent1"/>
                </a:solidFill>
              </a:rPr>
              <a:t> of time series signals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b="1" dirty="0">
                <a:solidFill>
                  <a:schemeClr val="accent1"/>
                </a:solidFill>
              </a:rPr>
              <a:t>Communications in Applied Mathematics and Computational (</a:t>
            </a:r>
            <a:r>
              <a:rPr lang="en-US" sz="1400" b="1" dirty="0" err="1">
                <a:solidFill>
                  <a:schemeClr val="accent1"/>
                </a:solidFill>
              </a:rPr>
              <a:t>CAMCoS</a:t>
            </a:r>
            <a:r>
              <a:rPr lang="en-US" sz="1400" b="1" dirty="0">
                <a:solidFill>
                  <a:schemeClr val="accent1"/>
                </a:solidFill>
              </a:rPr>
              <a:t>)</a:t>
            </a:r>
            <a:r>
              <a:rPr lang="en-US" sz="1400" dirty="0">
                <a:solidFill>
                  <a:schemeClr val="accent1"/>
                </a:solidFill>
              </a:rPr>
              <a:t>, 13: 107-138, 2018.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[5] S. Gerber, S. Olsson, F. </a:t>
            </a:r>
            <a:r>
              <a:rPr lang="en-US" sz="1400" dirty="0" err="1">
                <a:solidFill>
                  <a:schemeClr val="accent1"/>
                </a:solidFill>
              </a:rPr>
              <a:t>Noé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u="sng" dirty="0">
                <a:solidFill>
                  <a:schemeClr val="accent1"/>
                </a:solidFill>
              </a:rPr>
              <a:t>I. Horenko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i="1" dirty="0">
                <a:solidFill>
                  <a:schemeClr val="accent1"/>
                </a:solidFill>
              </a:rPr>
              <a:t>A scalable approach to the computation of invariant measures for high-dimensional </a:t>
            </a:r>
            <a:r>
              <a:rPr lang="en-US" sz="1400" i="1" dirty="0" err="1">
                <a:solidFill>
                  <a:schemeClr val="accent1"/>
                </a:solidFill>
              </a:rPr>
              <a:t>Markovian</a:t>
            </a:r>
            <a:r>
              <a:rPr lang="en-US" sz="1400" i="1" dirty="0">
                <a:solidFill>
                  <a:schemeClr val="accent1"/>
                </a:solidFill>
              </a:rPr>
              <a:t> systems</a:t>
            </a:r>
            <a:r>
              <a:rPr lang="en-US" sz="1400" dirty="0">
                <a:solidFill>
                  <a:schemeClr val="accent1"/>
                </a:solidFill>
              </a:rPr>
              <a:t>, </a:t>
            </a:r>
            <a:r>
              <a:rPr lang="en-US" sz="1400" b="1" dirty="0">
                <a:solidFill>
                  <a:schemeClr val="accent1"/>
                </a:solidFill>
              </a:rPr>
              <a:t>Scientific Reports</a:t>
            </a:r>
            <a:r>
              <a:rPr lang="en-US" sz="1400" dirty="0">
                <a:solidFill>
                  <a:schemeClr val="accent1"/>
                </a:solidFill>
              </a:rPr>
              <a:t>, 8: 1796, 2018.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2208" y="6401087"/>
            <a:ext cx="548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Code in open access: </a:t>
            </a:r>
            <a:r>
              <a:rPr lang="en-US" b="1" dirty="0" err="1">
                <a:solidFill>
                  <a:srgbClr val="FF0000"/>
                </a:solidFill>
              </a:rPr>
              <a:t>www.GitHub.com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SusanneGerber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1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96" y="978183"/>
            <a:ext cx="745521" cy="745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060" y="1957518"/>
            <a:ext cx="767775" cy="76406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Example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coin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flipping</a:t>
            </a:r>
            <a:endParaRPr lang="de-DE" dirty="0">
              <a:solidFill>
                <a:schemeClr val="tx1"/>
              </a:solidFill>
              <a:latin typeface="+mj-lt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046" y="1132633"/>
            <a:ext cx="109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1=‘heads’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970" y="2211727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0=‘tails’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649" y="993295"/>
            <a:ext cx="745521" cy="7455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813" y="1972630"/>
            <a:ext cx="767775" cy="764066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1" idx="1"/>
            <a:endCxn id="5" idx="3"/>
          </p:cNvCxnSpPr>
          <p:nvPr/>
        </p:nvCxnSpPr>
        <p:spPr>
          <a:xfrm flipH="1" flipV="1">
            <a:off x="2470417" y="1350944"/>
            <a:ext cx="3423232" cy="15112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  <a:endCxn id="6" idx="3"/>
          </p:cNvCxnSpPr>
          <p:nvPr/>
        </p:nvCxnSpPr>
        <p:spPr>
          <a:xfrm flipH="1">
            <a:off x="2509835" y="1366056"/>
            <a:ext cx="3383814" cy="97349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6" idx="3"/>
          </p:cNvCxnSpPr>
          <p:nvPr/>
        </p:nvCxnSpPr>
        <p:spPr>
          <a:xfrm flipH="1" flipV="1">
            <a:off x="2509835" y="2339551"/>
            <a:ext cx="3400978" cy="15112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  <a:endCxn id="5" idx="3"/>
          </p:cNvCxnSpPr>
          <p:nvPr/>
        </p:nvCxnSpPr>
        <p:spPr>
          <a:xfrm flipH="1" flipV="1">
            <a:off x="2470417" y="1350944"/>
            <a:ext cx="3440396" cy="100371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331821" y="965128"/>
            <a:ext cx="1827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=P[X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=1|X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=1]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111415">
            <a:off x="4151079" y="1752485"/>
            <a:ext cx="1832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=P[X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=1|X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=0]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29745" y="2318798"/>
            <a:ext cx="1832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=P[X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=0|X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=0]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20732632">
            <a:off x="2417977" y="1750436"/>
            <a:ext cx="1832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=P[X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=0|X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=1]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508" y="4895804"/>
            <a:ext cx="868490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 err="1">
                <a:solidFill>
                  <a:srgbClr val="000000"/>
                </a:solidFill>
                <a:cs typeface="Times New Roman"/>
              </a:rPr>
              <a:t>Collect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a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series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of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observation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pairs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(X</a:t>
            </a:r>
            <a:r>
              <a:rPr lang="de-DE" baseline="30000" dirty="0">
                <a:solidFill>
                  <a:srgbClr val="000000"/>
                </a:solidFill>
                <a:cs typeface="Times New Roman"/>
              </a:rPr>
              <a:t>t+1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,X</a:t>
            </a:r>
            <a:r>
              <a:rPr lang="de-DE" baseline="30000" dirty="0">
                <a:solidFill>
                  <a:srgbClr val="000000"/>
                </a:solidFill>
                <a:cs typeface="Times New Roman"/>
              </a:rPr>
              <a:t>t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): e.g., {(0, 0);(1,0);(1,1);(0,1);(1,0);.....}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 err="1">
                <a:solidFill>
                  <a:srgbClr val="000000"/>
                </a:solidFill>
                <a:cs typeface="Times New Roman"/>
              </a:rPr>
              <a:t>Estimate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ij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from these observations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(e.g.,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with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maximum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log-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likelihood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9538" y="2758830"/>
            <a:ext cx="5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30000" dirty="0"/>
              <a:t>t+1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21298" y="2756781"/>
            <a:ext cx="36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X</a:t>
            </a:r>
            <a:r>
              <a:rPr lang="en-US" b="1" baseline="30000" dirty="0" err="1"/>
              <a:t>t</a:t>
            </a:r>
            <a:endParaRPr lang="en-US" b="1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22646"/>
              </p:ext>
            </p:extLst>
          </p:nvPr>
        </p:nvGraphicFramePr>
        <p:xfrm>
          <a:off x="2765276" y="3489682"/>
          <a:ext cx="304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21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Λ</a:t>
                      </a:r>
                      <a:r>
                        <a:rPr lang="en-US" sz="1600" baseline="-250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22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Left Bracket 33"/>
          <p:cNvSpPr/>
          <p:nvPr/>
        </p:nvSpPr>
        <p:spPr>
          <a:xfrm>
            <a:off x="2650976" y="3413482"/>
            <a:ext cx="203200" cy="8178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Left Bracket 34"/>
          <p:cNvSpPr/>
          <p:nvPr/>
        </p:nvSpPr>
        <p:spPr>
          <a:xfrm flipH="1">
            <a:off x="5797496" y="3451582"/>
            <a:ext cx="101600" cy="7797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83272"/>
              </p:ext>
            </p:extLst>
          </p:nvPr>
        </p:nvGraphicFramePr>
        <p:xfrm>
          <a:off x="1139676" y="3503065"/>
          <a:ext cx="1155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P[X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t+1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P[X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t+1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=0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Left Bracket 36"/>
          <p:cNvSpPr/>
          <p:nvPr/>
        </p:nvSpPr>
        <p:spPr>
          <a:xfrm>
            <a:off x="1088184" y="3464965"/>
            <a:ext cx="233396" cy="7797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eft Bracket 37"/>
          <p:cNvSpPr/>
          <p:nvPr/>
        </p:nvSpPr>
        <p:spPr>
          <a:xfrm flipH="1">
            <a:off x="2155676" y="3464965"/>
            <a:ext cx="203200" cy="7797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320776" y="3577579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=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77431"/>
              </p:ext>
            </p:extLst>
          </p:nvPr>
        </p:nvGraphicFramePr>
        <p:xfrm>
          <a:off x="6398588" y="3503065"/>
          <a:ext cx="10541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="0" baseline="300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="0" baseline="300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=0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Left Bracket 40"/>
          <p:cNvSpPr/>
          <p:nvPr/>
        </p:nvSpPr>
        <p:spPr>
          <a:xfrm>
            <a:off x="6296988" y="3464965"/>
            <a:ext cx="203200" cy="7797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eft Bracket 41"/>
          <p:cNvSpPr/>
          <p:nvPr/>
        </p:nvSpPr>
        <p:spPr>
          <a:xfrm flipH="1">
            <a:off x="7335804" y="3464965"/>
            <a:ext cx="180383" cy="7797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899096" y="36699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99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96" y="978183"/>
            <a:ext cx="745521" cy="745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060" y="1957518"/>
            <a:ext cx="767775" cy="76406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Example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coin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flipping</a:t>
            </a:r>
            <a:endParaRPr lang="de-DE" dirty="0">
              <a:solidFill>
                <a:schemeClr val="tx1"/>
              </a:solidFill>
              <a:latin typeface="+mj-lt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046" y="1132633"/>
            <a:ext cx="109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1=‘heads’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970" y="2211727"/>
            <a:ext cx="91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0=‘tails’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649" y="993295"/>
            <a:ext cx="745521" cy="7455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813" y="1972630"/>
            <a:ext cx="767775" cy="764066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11" idx="1"/>
            <a:endCxn id="5" idx="3"/>
          </p:cNvCxnSpPr>
          <p:nvPr/>
        </p:nvCxnSpPr>
        <p:spPr>
          <a:xfrm flipH="1" flipV="1">
            <a:off x="2470417" y="1350944"/>
            <a:ext cx="3423232" cy="15112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  <a:endCxn id="6" idx="3"/>
          </p:cNvCxnSpPr>
          <p:nvPr/>
        </p:nvCxnSpPr>
        <p:spPr>
          <a:xfrm flipH="1">
            <a:off x="2509835" y="1366056"/>
            <a:ext cx="3383814" cy="97349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6" idx="3"/>
          </p:cNvCxnSpPr>
          <p:nvPr/>
        </p:nvCxnSpPr>
        <p:spPr>
          <a:xfrm flipH="1" flipV="1">
            <a:off x="2509835" y="2339551"/>
            <a:ext cx="3400978" cy="15112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  <a:endCxn id="5" idx="3"/>
          </p:cNvCxnSpPr>
          <p:nvPr/>
        </p:nvCxnSpPr>
        <p:spPr>
          <a:xfrm flipH="1" flipV="1">
            <a:off x="2470417" y="1350944"/>
            <a:ext cx="3440396" cy="1003719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331821" y="965128"/>
            <a:ext cx="1827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=P[X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=1|X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=1]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rot="1111415">
            <a:off x="4151079" y="1752485"/>
            <a:ext cx="1832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=P[X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=1|X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=0]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29745" y="2318798"/>
            <a:ext cx="1832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=P[X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=0|X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=0]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20732632">
            <a:off x="2417977" y="1750436"/>
            <a:ext cx="1832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sz="1600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=P[X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=0|X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=1]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508" y="4895804"/>
            <a:ext cx="868490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 err="1">
                <a:solidFill>
                  <a:srgbClr val="000000"/>
                </a:solidFill>
                <a:cs typeface="Times New Roman"/>
              </a:rPr>
              <a:t>Collect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a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series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of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observation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pairs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(X</a:t>
            </a:r>
            <a:r>
              <a:rPr lang="de-DE" baseline="30000" dirty="0">
                <a:solidFill>
                  <a:srgbClr val="000000"/>
                </a:solidFill>
                <a:cs typeface="Times New Roman"/>
              </a:rPr>
              <a:t>t+1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,X</a:t>
            </a:r>
            <a:r>
              <a:rPr lang="de-DE" baseline="30000" dirty="0">
                <a:solidFill>
                  <a:srgbClr val="000000"/>
                </a:solidFill>
                <a:cs typeface="Times New Roman"/>
              </a:rPr>
              <a:t>t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): e.g., {(0, 0);(1,0);(1,1);(0,1);(1,0);.....} 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de-DE" dirty="0" err="1">
                <a:solidFill>
                  <a:srgbClr val="000000"/>
                </a:solidFill>
                <a:cs typeface="Times New Roman"/>
              </a:rPr>
              <a:t>Estimate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ij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 from these observations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(e.g.,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with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maximum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 log-</a:t>
            </a:r>
            <a:r>
              <a:rPr lang="de-DE" dirty="0" err="1">
                <a:solidFill>
                  <a:srgbClr val="000000"/>
                </a:solidFill>
                <a:cs typeface="Times New Roman"/>
              </a:rPr>
              <a:t>likelihood</a:t>
            </a:r>
            <a:r>
              <a:rPr lang="de-DE" dirty="0">
                <a:solidFill>
                  <a:srgbClr val="000000"/>
                </a:solidFill>
                <a:cs typeface="Times New Roman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9538" y="2758830"/>
            <a:ext cx="51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30000" dirty="0"/>
              <a:t>t+1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121298" y="2756781"/>
            <a:ext cx="36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X</a:t>
            </a:r>
            <a:r>
              <a:rPr lang="en-US" b="1" baseline="30000" dirty="0" err="1"/>
              <a:t>t</a:t>
            </a:r>
            <a:endParaRPr lang="en-US" b="1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658027"/>
              </p:ext>
            </p:extLst>
          </p:nvPr>
        </p:nvGraphicFramePr>
        <p:xfrm>
          <a:off x="2765276" y="3489682"/>
          <a:ext cx="304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0.5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Left Bracket 33"/>
          <p:cNvSpPr/>
          <p:nvPr/>
        </p:nvSpPr>
        <p:spPr>
          <a:xfrm>
            <a:off x="2650976" y="3413482"/>
            <a:ext cx="203200" cy="8178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Left Bracket 34"/>
          <p:cNvSpPr/>
          <p:nvPr/>
        </p:nvSpPr>
        <p:spPr>
          <a:xfrm flipH="1">
            <a:off x="5797496" y="3451582"/>
            <a:ext cx="101600" cy="7797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7794"/>
              </p:ext>
            </p:extLst>
          </p:nvPr>
        </p:nvGraphicFramePr>
        <p:xfrm>
          <a:off x="1139676" y="3503065"/>
          <a:ext cx="1155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P[X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t+1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P[X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t+1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=0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Left Bracket 36"/>
          <p:cNvSpPr/>
          <p:nvPr/>
        </p:nvSpPr>
        <p:spPr>
          <a:xfrm>
            <a:off x="1088184" y="3464965"/>
            <a:ext cx="233396" cy="7797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eft Bracket 37"/>
          <p:cNvSpPr/>
          <p:nvPr/>
        </p:nvSpPr>
        <p:spPr>
          <a:xfrm flipH="1">
            <a:off x="2155676" y="3464965"/>
            <a:ext cx="203200" cy="7797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320776" y="3577579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=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992007"/>
              </p:ext>
            </p:extLst>
          </p:nvPr>
        </p:nvGraphicFramePr>
        <p:xfrm>
          <a:off x="6398588" y="3503065"/>
          <a:ext cx="10541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="0" baseline="300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en-US" sz="1800" b="0" baseline="3000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=0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Left Bracket 40"/>
          <p:cNvSpPr/>
          <p:nvPr/>
        </p:nvSpPr>
        <p:spPr>
          <a:xfrm>
            <a:off x="6296988" y="3464965"/>
            <a:ext cx="203200" cy="7797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eft Bracket 41"/>
          <p:cNvSpPr/>
          <p:nvPr/>
        </p:nvSpPr>
        <p:spPr>
          <a:xfrm flipH="1">
            <a:off x="7335804" y="3464965"/>
            <a:ext cx="180383" cy="7797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899096" y="366991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1681" y="4221630"/>
            <a:ext cx="110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fair coin</a:t>
            </a:r>
          </a:p>
        </p:txBody>
      </p:sp>
    </p:spTree>
    <p:extLst>
      <p:ext uri="{BB962C8B-B14F-4D97-AF65-F5344CB8AC3E}">
        <p14:creationId xmlns:p14="http://schemas.microsoft.com/office/powerpoint/2010/main" val="55077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>
                <a:solidFill>
                  <a:prstClr val="black"/>
                </a:solidFill>
                <a:latin typeface="Calibri"/>
                <a:cs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-Estimation and </a:t>
            </a:r>
            <a:r>
              <a:rPr lang="de-DE" dirty="0" err="1">
                <a:solidFill>
                  <a:prstClr val="black"/>
                </a:solidFill>
                <a:latin typeface="Calibri"/>
                <a:cs typeface="Times New Roman" charset="0"/>
              </a:rPr>
              <a:t>Uncertainty</a:t>
            </a:r>
            <a:r>
              <a:rPr lang="de-DE" dirty="0">
                <a:solidFill>
                  <a:prstClr val="black"/>
                </a:solidFill>
                <a:latin typeface="Calibri"/>
                <a:cs typeface="Times New Roman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alibri"/>
                <a:cs typeface="Times New Roman" charset="0"/>
              </a:rPr>
              <a:t>Quantification</a:t>
            </a:r>
            <a:r>
              <a:rPr lang="de-DE" dirty="0">
                <a:solidFill>
                  <a:prstClr val="black"/>
                </a:solidFill>
                <a:latin typeface="Calibri"/>
                <a:cs typeface="Times New Roman" charset="0"/>
              </a:rPr>
              <a:t> (UQ)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80728"/>
            <a:ext cx="70739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628800"/>
            <a:ext cx="5956300" cy="673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9592" y="1052736"/>
            <a:ext cx="727280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2958374"/>
            <a:ext cx="8470900" cy="2108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512168" y="6362164"/>
            <a:ext cx="6156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F81BD"/>
                </a:solidFill>
              </a:rPr>
              <a:t>Gerber/Horenko, “Toward a direct and scalable identification of reduced models for categorical processes”, PNAS 114(19),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65360" y="1287083"/>
            <a:ext cx="439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(*)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3284" y="1731220"/>
            <a:ext cx="5545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(**)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218" y="3518021"/>
            <a:ext cx="503996" cy="18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7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04" y="1424369"/>
            <a:ext cx="745521" cy="745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04" y="2403704"/>
            <a:ext cx="767775" cy="76406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Example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flipping</a:t>
            </a:r>
            <a:r>
              <a:rPr lang="de-DE" i="1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d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coins</a:t>
            </a:r>
            <a:endParaRPr lang="de-DE" dirty="0">
              <a:solidFill>
                <a:schemeClr val="tx1"/>
              </a:solidFill>
              <a:latin typeface="+mj-lt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06" y="157881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30" y="26579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033" y="1673937"/>
            <a:ext cx="767775" cy="764066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57" idx="1"/>
          </p:cNvCxnSpPr>
          <p:nvPr/>
        </p:nvCxnSpPr>
        <p:spPr>
          <a:xfrm flipH="1">
            <a:off x="1114462" y="1321155"/>
            <a:ext cx="1916096" cy="47597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7" idx="1"/>
            <a:endCxn id="6" idx="3"/>
          </p:cNvCxnSpPr>
          <p:nvPr/>
        </p:nvCxnSpPr>
        <p:spPr>
          <a:xfrm flipH="1">
            <a:off x="1153879" y="1321155"/>
            <a:ext cx="1876679" cy="146458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5" idx="1"/>
            <a:endCxn id="6" idx="3"/>
          </p:cNvCxnSpPr>
          <p:nvPr/>
        </p:nvCxnSpPr>
        <p:spPr>
          <a:xfrm flipH="1" flipV="1">
            <a:off x="1153879" y="2785737"/>
            <a:ext cx="1874603" cy="40391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5" idx="1"/>
          </p:cNvCxnSpPr>
          <p:nvPr/>
        </p:nvCxnSpPr>
        <p:spPr>
          <a:xfrm flipH="1" flipV="1">
            <a:off x="1114462" y="1797132"/>
            <a:ext cx="1914020" cy="139252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20645722">
            <a:off x="1000259" y="1189764"/>
            <a:ext cx="2038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P[Y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=1|X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={1,</a:t>
            </a:r>
            <a:r>
              <a:rPr lang="mr-IN" sz="1600" dirty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,1}]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582" y="3205016"/>
            <a:ext cx="51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  <a:r>
              <a:rPr lang="en-US" b="1" baseline="30000" dirty="0"/>
              <a:t>t+1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 rot="5400000">
            <a:off x="6481742" y="2431211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765" y="1673937"/>
            <a:ext cx="745521" cy="7455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217504" y="2938387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765" y="2874274"/>
            <a:ext cx="745521" cy="74552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033" y="849172"/>
            <a:ext cx="767775" cy="76406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033" y="2855729"/>
            <a:ext cx="767775" cy="76406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5400000">
            <a:off x="7990098" y="2429162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215428" y="1769390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213352" y="995096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848" y="873168"/>
            <a:ext cx="745521" cy="74552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 rot="5400000">
            <a:off x="5716825" y="2431211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848" y="1673937"/>
            <a:ext cx="745521" cy="7455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848" y="2874274"/>
            <a:ext cx="745521" cy="74552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765" y="849172"/>
            <a:ext cx="767775" cy="76406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030558" y="1151878"/>
            <a:ext cx="123016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={1,1,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05042" y="3767231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={1,0,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7578" y="3782343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={0,0,</a:t>
            </a:r>
            <a:r>
              <a:rPr lang="mr-IN" sz="1600" b="1" dirty="0"/>
              <a:t>…</a:t>
            </a:r>
            <a:r>
              <a:rPr lang="en-US" sz="1600" b="1" dirty="0"/>
              <a:t>,0}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94740" y="971772"/>
            <a:ext cx="691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coin 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92664" y="1844934"/>
            <a:ext cx="691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coin 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490588" y="3095638"/>
            <a:ext cx="697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coin 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08380" y="2212404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408380" y="1679236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028482" y="3020378"/>
            <a:ext cx="123016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={0,0,</a:t>
            </a:r>
            <a:r>
              <a:rPr lang="mr-IN" sz="1600" b="1" dirty="0"/>
              <a:t>…</a:t>
            </a:r>
            <a:r>
              <a:rPr lang="en-US" sz="1600" b="1" dirty="0"/>
              <a:t>,0}</a:t>
            </a:r>
          </a:p>
        </p:txBody>
      </p:sp>
      <p:sp>
        <p:nvSpPr>
          <p:cNvPr id="68" name="Rectangle 67"/>
          <p:cNvSpPr/>
          <p:nvPr/>
        </p:nvSpPr>
        <p:spPr>
          <a:xfrm rot="19406228">
            <a:off x="843707" y="1856994"/>
            <a:ext cx="2038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P[Y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=0|X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={1,</a:t>
            </a:r>
            <a:r>
              <a:rPr lang="mr-IN" sz="1600" dirty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,1}]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rot="626299">
            <a:off x="1101167" y="2955298"/>
            <a:ext cx="2038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P[Y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=1|X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={0,</a:t>
            </a:r>
            <a:r>
              <a:rPr lang="mr-IN" sz="1600" dirty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,0}]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55962" y="3782343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={1,1,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168F03-940D-2645-A01A-6996F78A22DD}"/>
              </a:ext>
            </a:extLst>
          </p:cNvPr>
          <p:cNvSpPr txBox="1"/>
          <p:nvPr/>
        </p:nvSpPr>
        <p:spPr>
          <a:xfrm>
            <a:off x="6771200" y="27890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n=2</a:t>
            </a:r>
            <a:r>
              <a:rPr lang="en-US" baseline="30000" dirty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681C4E56-2521-1B4D-A35D-3F9A379898FC}"/>
              </a:ext>
            </a:extLst>
          </p:cNvPr>
          <p:cNvSpPr/>
          <p:nvPr/>
        </p:nvSpPr>
        <p:spPr>
          <a:xfrm rot="5400000" flipV="1">
            <a:off x="6889625" y="-718015"/>
            <a:ext cx="296508" cy="28858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0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04" y="1424369"/>
            <a:ext cx="745521" cy="745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04" y="2403704"/>
            <a:ext cx="767775" cy="76406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Example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flipping</a:t>
            </a:r>
            <a:r>
              <a:rPr lang="de-DE" kern="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d </a:t>
            </a:r>
            <a:r>
              <a:rPr lang="de-DE" kern="0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coins</a:t>
            </a:r>
            <a:endParaRPr lang="de-DE" dirty="0">
              <a:solidFill>
                <a:schemeClr val="tx1"/>
              </a:solidFill>
              <a:latin typeface="+mj-lt"/>
              <a:cs typeface="Times New Roma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06" y="157881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30" y="26579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033" y="1673937"/>
            <a:ext cx="767775" cy="764066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57" idx="1"/>
          </p:cNvCxnSpPr>
          <p:nvPr/>
        </p:nvCxnSpPr>
        <p:spPr>
          <a:xfrm flipH="1">
            <a:off x="1114462" y="1321155"/>
            <a:ext cx="1916096" cy="47597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7" idx="1"/>
            <a:endCxn id="6" idx="3"/>
          </p:cNvCxnSpPr>
          <p:nvPr/>
        </p:nvCxnSpPr>
        <p:spPr>
          <a:xfrm flipH="1">
            <a:off x="1153879" y="1321155"/>
            <a:ext cx="1876679" cy="1464582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5" idx="1"/>
            <a:endCxn id="6" idx="3"/>
          </p:cNvCxnSpPr>
          <p:nvPr/>
        </p:nvCxnSpPr>
        <p:spPr>
          <a:xfrm flipH="1" flipV="1">
            <a:off x="1153879" y="2785737"/>
            <a:ext cx="1874603" cy="40391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5" idx="1"/>
          </p:cNvCxnSpPr>
          <p:nvPr/>
        </p:nvCxnSpPr>
        <p:spPr>
          <a:xfrm flipH="1" flipV="1">
            <a:off x="1114462" y="1797132"/>
            <a:ext cx="1914020" cy="1392523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 rot="20645722">
            <a:off x="1000259" y="1189764"/>
            <a:ext cx="2038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P[Y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=1|X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={1,</a:t>
            </a:r>
            <a:r>
              <a:rPr lang="mr-IN" sz="1600" dirty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,1}]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582" y="3205016"/>
            <a:ext cx="51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Y</a:t>
            </a:r>
            <a:r>
              <a:rPr lang="en-US" b="1" baseline="30000" dirty="0"/>
              <a:t>t+1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 rot="5400000">
            <a:off x="6481742" y="2431211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676579"/>
              </p:ext>
            </p:extLst>
          </p:nvPr>
        </p:nvGraphicFramePr>
        <p:xfrm>
          <a:off x="298640" y="5099038"/>
          <a:ext cx="11557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t+1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t+1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=0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Left Bracket 36"/>
          <p:cNvSpPr/>
          <p:nvPr/>
        </p:nvSpPr>
        <p:spPr>
          <a:xfrm>
            <a:off x="247148" y="5060938"/>
            <a:ext cx="233396" cy="7797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eft Bracket 37"/>
          <p:cNvSpPr/>
          <p:nvPr/>
        </p:nvSpPr>
        <p:spPr>
          <a:xfrm flipH="1">
            <a:off x="1314640" y="5060938"/>
            <a:ext cx="203200" cy="77978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479740" y="5173552"/>
            <a:ext cx="337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=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765" y="1673937"/>
            <a:ext cx="745521" cy="7455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217504" y="2938387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765" y="2874274"/>
            <a:ext cx="745521" cy="74552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033" y="849172"/>
            <a:ext cx="767775" cy="76406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033" y="2855729"/>
            <a:ext cx="767775" cy="76406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5400000">
            <a:off x="7990098" y="2429162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215428" y="1769390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213352" y="995096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848" y="873168"/>
            <a:ext cx="745521" cy="74552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 rot="5400000">
            <a:off x="5716825" y="2431211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848" y="1673937"/>
            <a:ext cx="745521" cy="74552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848" y="2874274"/>
            <a:ext cx="745521" cy="74552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765" y="849172"/>
            <a:ext cx="767775" cy="764066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030558" y="1151878"/>
            <a:ext cx="123016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={1,1,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205042" y="3767231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={1,0,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7578" y="3782343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={0,0,</a:t>
            </a:r>
            <a:r>
              <a:rPr lang="mr-IN" sz="1600" b="1" dirty="0"/>
              <a:t>…</a:t>
            </a:r>
            <a:r>
              <a:rPr lang="en-US" sz="1600" b="1" dirty="0"/>
              <a:t>,0}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94740" y="971772"/>
            <a:ext cx="691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coin 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92664" y="1844934"/>
            <a:ext cx="691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coin 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490588" y="3095638"/>
            <a:ext cx="697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coin 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08380" y="2212404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3408380" y="1679236"/>
            <a:ext cx="37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3028482" y="3020378"/>
            <a:ext cx="123016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={0,0,</a:t>
            </a:r>
            <a:r>
              <a:rPr lang="mr-IN" sz="1600" b="1" dirty="0"/>
              <a:t>…</a:t>
            </a:r>
            <a:r>
              <a:rPr lang="en-US" sz="1600" b="1" dirty="0"/>
              <a:t>,0}</a:t>
            </a:r>
          </a:p>
        </p:txBody>
      </p:sp>
      <p:sp>
        <p:nvSpPr>
          <p:cNvPr id="68" name="Rectangle 67"/>
          <p:cNvSpPr/>
          <p:nvPr/>
        </p:nvSpPr>
        <p:spPr>
          <a:xfrm rot="19406228">
            <a:off x="843707" y="1856994"/>
            <a:ext cx="2038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P[Y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=0|X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={1,</a:t>
            </a:r>
            <a:r>
              <a:rPr lang="mr-IN" sz="1600" dirty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,1}]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rot="626299">
            <a:off x="1101167" y="2955298"/>
            <a:ext cx="20383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P[Y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t+1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=1|X</a:t>
            </a:r>
            <a:r>
              <a:rPr lang="en-US" sz="1600" baseline="300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={0,</a:t>
            </a:r>
            <a:r>
              <a:rPr lang="mr-IN" sz="1600" dirty="0">
                <a:solidFill>
                  <a:srgbClr val="000000"/>
                </a:solidFill>
                <a:latin typeface="Times New Roman"/>
                <a:cs typeface="Times New Roman"/>
              </a:rPr>
              <a:t>…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,0}]                         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12441"/>
              </p:ext>
            </p:extLst>
          </p:nvPr>
        </p:nvGraphicFramePr>
        <p:xfrm>
          <a:off x="1872748" y="4742435"/>
          <a:ext cx="5613400" cy="141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dirty="0"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P[Y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=y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|X</a:t>
                      </a:r>
                      <a:r>
                        <a:rPr lang="en-US" sz="1600" baseline="3000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600" baseline="-250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1600" baseline="0" dirty="0">
                          <a:latin typeface="Times New Roman"/>
                          <a:cs typeface="Times New Roman"/>
                        </a:rPr>
                        <a:t>]</a:t>
                      </a:r>
                      <a:endParaRPr lang="en-US" sz="16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" name="Left Bracket 70"/>
          <p:cNvSpPr/>
          <p:nvPr/>
        </p:nvSpPr>
        <p:spPr>
          <a:xfrm>
            <a:off x="1809940" y="4663728"/>
            <a:ext cx="203200" cy="16637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Left Bracket 71"/>
          <p:cNvSpPr/>
          <p:nvPr/>
        </p:nvSpPr>
        <p:spPr>
          <a:xfrm flipH="1">
            <a:off x="7359148" y="4666235"/>
            <a:ext cx="203200" cy="16637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020436"/>
              </p:ext>
            </p:extLst>
          </p:nvPr>
        </p:nvGraphicFramePr>
        <p:xfrm>
          <a:off x="7943348" y="4704335"/>
          <a:ext cx="10541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P[X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P[X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s-IS" dirty="0"/>
                        <a:t>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P[X</a:t>
                      </a:r>
                      <a:r>
                        <a:rPr lang="en-US" sz="1800" b="0" baseline="30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=x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4" name="Left Bracket 73"/>
          <p:cNvSpPr/>
          <p:nvPr/>
        </p:nvSpPr>
        <p:spPr>
          <a:xfrm>
            <a:off x="7841748" y="4666235"/>
            <a:ext cx="203200" cy="16637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Left Bracket 74"/>
          <p:cNvSpPr/>
          <p:nvPr/>
        </p:nvSpPr>
        <p:spPr>
          <a:xfrm flipH="1">
            <a:off x="8857748" y="4666235"/>
            <a:ext cx="203200" cy="1663700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529195" y="522503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55962" y="3782343"/>
            <a:ext cx="123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/>
              <a:t>X</a:t>
            </a:r>
            <a:r>
              <a:rPr lang="en-US" sz="1600" b="1" baseline="30000" dirty="0" err="1"/>
              <a:t>t</a:t>
            </a:r>
            <a:r>
              <a:rPr lang="en-US" sz="1600" b="1" dirty="0"/>
              <a:t>={1,1,</a:t>
            </a:r>
            <a:r>
              <a:rPr lang="mr-IN" sz="1600" b="1" dirty="0"/>
              <a:t>…</a:t>
            </a:r>
            <a:r>
              <a:rPr lang="en-US" sz="1600" b="1" dirty="0"/>
              <a:t>,1}</a:t>
            </a:r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4384412D-0CC7-9F45-A8C7-BBD99DF20852}"/>
              </a:ext>
            </a:extLst>
          </p:cNvPr>
          <p:cNvSpPr/>
          <p:nvPr/>
        </p:nvSpPr>
        <p:spPr>
          <a:xfrm rot="16200000">
            <a:off x="4492285" y="3478209"/>
            <a:ext cx="390469" cy="581433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E56D0A6-395C-A149-83C9-A3C6CE3B8735}"/>
              </a:ext>
            </a:extLst>
          </p:cNvPr>
          <p:cNvSpPr txBox="1"/>
          <p:nvPr/>
        </p:nvSpPr>
        <p:spPr>
          <a:xfrm>
            <a:off x="4411088" y="6460483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n=2</a:t>
            </a:r>
            <a:r>
              <a:rPr lang="en-US" baseline="30000" dirty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4FD447C-2028-B54B-849F-2B28D5F1113B}"/>
              </a:ext>
            </a:extLst>
          </p:cNvPr>
          <p:cNvSpPr txBox="1"/>
          <p:nvPr/>
        </p:nvSpPr>
        <p:spPr>
          <a:xfrm>
            <a:off x="8494740" y="971772"/>
            <a:ext cx="691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coin 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FFFB175-CE85-ED46-87DD-171BD97F7032}"/>
              </a:ext>
            </a:extLst>
          </p:cNvPr>
          <p:cNvSpPr txBox="1"/>
          <p:nvPr/>
        </p:nvSpPr>
        <p:spPr>
          <a:xfrm>
            <a:off x="6771200" y="27890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n=2</a:t>
            </a:r>
            <a:r>
              <a:rPr lang="en-US" baseline="30000" dirty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0" name="Left Brace 79">
            <a:extLst>
              <a:ext uri="{FF2B5EF4-FFF2-40B4-BE49-F238E27FC236}">
                <a16:creationId xmlns:a16="http://schemas.microsoft.com/office/drawing/2014/main" id="{73073AA9-69AB-094B-ACFB-9E1FB9020139}"/>
              </a:ext>
            </a:extLst>
          </p:cNvPr>
          <p:cNvSpPr/>
          <p:nvPr/>
        </p:nvSpPr>
        <p:spPr>
          <a:xfrm rot="5400000" flipV="1">
            <a:off x="6889625" y="-718015"/>
            <a:ext cx="296508" cy="28858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7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40746" y="143929"/>
            <a:ext cx="890005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00749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de-DE" dirty="0">
                <a:solidFill>
                  <a:prstClr val="black"/>
                </a:solidFill>
                <a:latin typeface="Calibri"/>
                <a:cs typeface="Times New Roman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cs typeface="Times New Roman"/>
              </a:rPr>
              <a:t>Λ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-Estimation and </a:t>
            </a:r>
            <a:r>
              <a:rPr lang="de-DE" dirty="0" err="1">
                <a:solidFill>
                  <a:prstClr val="black"/>
                </a:solidFill>
                <a:latin typeface="Calibri"/>
                <a:cs typeface="Times New Roman" charset="0"/>
              </a:rPr>
              <a:t>Uncertainty</a:t>
            </a:r>
            <a:r>
              <a:rPr lang="de-DE" dirty="0">
                <a:solidFill>
                  <a:prstClr val="black"/>
                </a:solidFill>
                <a:latin typeface="Calibri"/>
                <a:cs typeface="Times New Roman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alibri"/>
                <a:cs typeface="Times New Roman" charset="0"/>
              </a:rPr>
              <a:t>Quantification</a:t>
            </a:r>
            <a:r>
              <a:rPr lang="de-DE" dirty="0">
                <a:solidFill>
                  <a:prstClr val="black"/>
                </a:solidFill>
                <a:latin typeface="Calibri"/>
                <a:cs typeface="Times New Roman" charset="0"/>
              </a:rPr>
              <a:t> (UQ)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980728"/>
            <a:ext cx="70739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1628800"/>
            <a:ext cx="5956300" cy="673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99592" y="1052736"/>
            <a:ext cx="727280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12168" y="6362164"/>
            <a:ext cx="6156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4F81BD"/>
                </a:solidFill>
              </a:rPr>
              <a:t>Gerber/Horenko, “Toward a direct and scalable identification of reduced models for categorical processes”, PNAS 114(19),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65360" y="1287083"/>
            <a:ext cx="4396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(*)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3284" y="1731220"/>
            <a:ext cx="5545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(**)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72" y="3422459"/>
            <a:ext cx="84709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7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FG-Pr_sentation">
  <a:themeElements>
    <a:clrScheme name="DFG-Pr_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FG-Pr_sentatio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8" tIns="45715" rIns="91428" bIns="45715" numCol="1" anchor="t" anchorCtr="0" compatLnSpc="1">
        <a:prstTxWarp prst="textNoShape">
          <a:avLst/>
        </a:prstTxWarp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749A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8" tIns="45715" rIns="91428" bIns="45715" numCol="1" anchor="t" anchorCtr="0" compatLnSpc="1">
        <a:prstTxWarp prst="textNoShape">
          <a:avLst/>
        </a:prstTxWarp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749A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FG-Pr_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FG-Pr_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FG-Pr_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FG-Pr_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FG-Pr_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FG-Pr_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FG-Pr_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FG-Pr_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FG-Pr_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FG-Pr_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FG-Pr_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FG-Pr_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3973</Words>
  <Application>Microsoft Macintosh PowerPoint</Application>
  <PresentationFormat>On-screen Show (4:3)</PresentationFormat>
  <Paragraphs>643</Paragraphs>
  <Slides>34</Slides>
  <Notes>26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Mangal</vt:lpstr>
      <vt:lpstr>Times New Roman</vt:lpstr>
      <vt:lpstr>Trebuchet MS</vt:lpstr>
      <vt:lpstr>Wingdings</vt:lpstr>
      <vt:lpstr>Zapf Dingbats</vt:lpstr>
      <vt:lpstr>Office Theme</vt:lpstr>
      <vt:lpstr>DFG-Pr_sentation</vt:lpstr>
      <vt:lpstr>Equation</vt:lpstr>
      <vt:lpstr>Towards a scalable multiscale analysis of geophysical data Illia Horenko (USI Lugano)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Illia Horenko</dc:creator>
  <cp:lastModifiedBy>Susanne Gerber</cp:lastModifiedBy>
  <cp:revision>59</cp:revision>
  <cp:lastPrinted>2018-04-02T14:37:27Z</cp:lastPrinted>
  <dcterms:created xsi:type="dcterms:W3CDTF">2018-03-30T06:53:57Z</dcterms:created>
  <dcterms:modified xsi:type="dcterms:W3CDTF">2018-04-05T05:38:28Z</dcterms:modified>
</cp:coreProperties>
</file>