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media1.mp4" ContentType="video/unknown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FoundrySterling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FoundrySterling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FoundrySterling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FoundrySterling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FoundrySterling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FoundrySterling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FoundrySterling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FoundrySterling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FoundrySterling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1270000" y="4267112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1625600" y="673100"/>
            <a:ext cx="9753600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13"/>
          </p:nvPr>
        </p:nvSpPr>
        <p:spPr>
          <a:xfrm>
            <a:off x="6718300" y="635000"/>
            <a:ext cx="5334000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6718300" y="8890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713549" y="254000"/>
            <a:ext cx="11577702" cy="1094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5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FoundrySterling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5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FoundrySterling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5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FoundrySterling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5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FoundrySterling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5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FoundrySterling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5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FoundrySterling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5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FoundrySterling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5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FoundrySterling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5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FoundrySterling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image" Target="../media/image30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tif"/><Relationship Id="rId3" Type="http://schemas.openxmlformats.org/officeDocument/2006/relationships/image" Target="../media/image31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36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Relationship Id="rId3" Type="http://schemas.openxmlformats.org/officeDocument/2006/relationships/image" Target="../media/image1.jpe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.pn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.pn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png"/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tif"/><Relationship Id="rId3" Type="http://schemas.openxmlformats.org/officeDocument/2006/relationships/image" Target="../media/image2.tif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Energy budget-based backscatter in a shallow water model of a double gyre basin"/>
          <p:cNvSpPr txBox="1"/>
          <p:nvPr>
            <p:ph type="ctrTitle"/>
          </p:nvPr>
        </p:nvSpPr>
        <p:spPr>
          <a:xfrm>
            <a:off x="977726" y="258069"/>
            <a:ext cx="11049348" cy="1900931"/>
          </a:xfrm>
          <a:prstGeom prst="rect">
            <a:avLst/>
          </a:prstGeom>
        </p:spPr>
        <p:txBody>
          <a:bodyPr/>
          <a:lstStyle>
            <a:lvl1pPr defTabSz="473201">
              <a:defRPr sz="4860"/>
            </a:lvl1pPr>
          </a:lstStyle>
          <a:p>
            <a:pPr/>
            <a:r>
              <a:t>Energy budget-based backscatter in a shallow water model of a double gyre basin</a:t>
            </a:r>
          </a:p>
        </p:txBody>
      </p:sp>
      <p:sp>
        <p:nvSpPr>
          <p:cNvPr id="120" name="Milan Klöwera,b, Malte F Jansenc, Martin Clausb,d,…"/>
          <p:cNvSpPr txBox="1"/>
          <p:nvPr>
            <p:ph type="subTitle" sz="quarter" idx="1"/>
          </p:nvPr>
        </p:nvSpPr>
        <p:spPr>
          <a:xfrm>
            <a:off x="1270000" y="2908300"/>
            <a:ext cx="10464800" cy="1130300"/>
          </a:xfrm>
          <a:prstGeom prst="rect">
            <a:avLst/>
          </a:prstGeom>
        </p:spPr>
        <p:txBody>
          <a:bodyPr/>
          <a:lstStyle/>
          <a:p>
            <a:pPr defTabSz="554990">
              <a:defRPr sz="3514">
                <a:latin typeface="+mj-lt"/>
                <a:ea typeface="+mj-ea"/>
                <a:cs typeface="+mj-cs"/>
                <a:sym typeface="FoundrySterling"/>
              </a:defRPr>
            </a:pPr>
            <a:r>
              <a:t>Milan Klöwer</a:t>
            </a:r>
            <a:r>
              <a:rPr baseline="31999"/>
              <a:t>a,b</a:t>
            </a:r>
            <a:r>
              <a:t>, Malte F Jansen</a:t>
            </a:r>
            <a:r>
              <a:rPr baseline="31999"/>
              <a:t>c</a:t>
            </a:r>
            <a:r>
              <a:t>, Martin Claus</a:t>
            </a:r>
            <a:r>
              <a:rPr baseline="31999"/>
              <a:t>b,d</a:t>
            </a:r>
            <a:r>
              <a:t>, </a:t>
            </a:r>
          </a:p>
          <a:p>
            <a:pPr defTabSz="554990">
              <a:defRPr sz="3514">
                <a:latin typeface="+mj-lt"/>
                <a:ea typeface="+mj-ea"/>
                <a:cs typeface="+mj-cs"/>
                <a:sym typeface="FoundrySterling"/>
              </a:defRPr>
            </a:pPr>
            <a:r>
              <a:t>Richard J Greatbatch</a:t>
            </a:r>
            <a:r>
              <a:rPr baseline="31999"/>
              <a:t>b,d</a:t>
            </a:r>
            <a:r>
              <a:t> and Sören Thomsen</a:t>
            </a:r>
            <a:r>
              <a:rPr baseline="31999"/>
              <a:t>b,e</a:t>
            </a:r>
          </a:p>
        </p:txBody>
      </p:sp>
      <p:sp>
        <p:nvSpPr>
          <p:cNvPr id="121" name="a University of Oxford, UK…"/>
          <p:cNvSpPr txBox="1"/>
          <p:nvPr/>
        </p:nvSpPr>
        <p:spPr>
          <a:xfrm>
            <a:off x="3496326" y="4512569"/>
            <a:ext cx="8251174" cy="22630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algn="l" defTabSz="420624">
              <a:defRPr sz="2664"/>
            </a:pPr>
            <a:r>
              <a:rPr baseline="31999"/>
              <a:t>a</a:t>
            </a:r>
            <a:r>
              <a:t> University of Oxford, UK</a:t>
            </a:r>
          </a:p>
          <a:p>
            <a:pPr algn="l" defTabSz="420624">
              <a:defRPr sz="2664"/>
            </a:pPr>
            <a:r>
              <a:rPr baseline="31999"/>
              <a:t>b</a:t>
            </a:r>
            <a:r>
              <a:t> GEOMAR Helmholtz Centre for Ocean Research Kiel, GER</a:t>
            </a:r>
          </a:p>
          <a:p>
            <a:pPr algn="l" defTabSz="420624">
              <a:defRPr sz="2664"/>
            </a:pPr>
            <a:r>
              <a:rPr baseline="31999"/>
              <a:t>c</a:t>
            </a:r>
            <a:r>
              <a:t> University of Chicago, USA</a:t>
            </a:r>
          </a:p>
          <a:p>
            <a:pPr algn="l" defTabSz="420624">
              <a:defRPr sz="2664"/>
            </a:pPr>
            <a:r>
              <a:rPr baseline="31999"/>
              <a:t>d</a:t>
            </a:r>
            <a:r>
              <a:t> University of Kiel, GER</a:t>
            </a:r>
          </a:p>
          <a:p>
            <a:pPr algn="l" defTabSz="420624">
              <a:defRPr sz="2664"/>
            </a:pPr>
            <a:r>
              <a:rPr baseline="31999"/>
              <a:t>e</a:t>
            </a:r>
            <a:r>
              <a:t> Pierre and Marie Curie University - Paris VI, FRA</a:t>
            </a:r>
          </a:p>
        </p:txBody>
      </p:sp>
      <p:grpSp>
        <p:nvGrpSpPr>
          <p:cNvPr id="128" name="Group"/>
          <p:cNvGrpSpPr/>
          <p:nvPr/>
        </p:nvGrpSpPr>
        <p:grpSpPr>
          <a:xfrm>
            <a:off x="940125" y="7249549"/>
            <a:ext cx="11124550" cy="1900931"/>
            <a:chOff x="0" y="0"/>
            <a:chExt cx="11124548" cy="1900930"/>
          </a:xfrm>
        </p:grpSpPr>
        <p:pic>
          <p:nvPicPr>
            <p:cNvPr id="122" name="nerc-logo.pdf" descr="nerc-logo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7129205" y="136155"/>
              <a:ext cx="2338532" cy="16286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3" name="DTP_Environmental_Research_BJ.pdf" descr="DTP_Environmental_Research_BJ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9759713" y="115700"/>
              <a:ext cx="1152475" cy="11583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4" name="erc.png" descr="erc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043062" y="0"/>
              <a:ext cx="2456986" cy="19009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5" name="ox_brand_cmyk_pos.pdf" descr="ox_brand_cmyk_pos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5294111" y="127913"/>
              <a:ext cx="1645162" cy="16451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6" name="Environmental…"/>
            <p:cNvSpPr txBox="1"/>
            <p:nvPr/>
          </p:nvSpPr>
          <p:spPr>
            <a:xfrm>
              <a:off x="9547353" y="1286489"/>
              <a:ext cx="1577196" cy="5479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1500">
                  <a:latin typeface="Verdana"/>
                  <a:ea typeface="Verdana"/>
                  <a:cs typeface="Verdana"/>
                  <a:sym typeface="Verdana"/>
                </a:defRPr>
              </a:pPr>
              <a:r>
                <a:t>Environmental</a:t>
              </a:r>
            </a:p>
            <a:p>
              <a:pPr>
                <a:defRPr sz="1500">
                  <a:latin typeface="Verdana"/>
                  <a:ea typeface="Verdana"/>
                  <a:cs typeface="Verdana"/>
                  <a:sym typeface="Verdana"/>
                </a:defRPr>
              </a:pPr>
              <a:r>
                <a:t>Research DTP</a:t>
              </a:r>
            </a:p>
          </p:txBody>
        </p:sp>
        <p:pic>
          <p:nvPicPr>
            <p:cNvPr id="127" name="geomar_logo_de_print.png" descr="geomar_logo_de_print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0" r="39079" b="22614"/>
            <a:stretch>
              <a:fillRect/>
            </a:stretch>
          </p:blipFill>
          <p:spPr>
            <a:xfrm>
              <a:off x="0" y="174971"/>
              <a:ext cx="3499946" cy="15508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imulated vorticity dynamics at different resolu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54990">
              <a:defRPr sz="4275"/>
            </a:lvl1pPr>
          </a:lstStyle>
          <a:p>
            <a:pPr/>
            <a:r>
              <a:t>Simulated vorticity dynamics at different resolution</a:t>
            </a:r>
          </a:p>
        </p:txBody>
      </p:sp>
      <p:pic>
        <p:nvPicPr>
          <p:cNvPr id="307" name="relvort_snapshot_0.png" descr="relvort_snapshot_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562728"/>
            <a:ext cx="13004801" cy="638110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0" name="Group"/>
          <p:cNvGrpSpPr/>
          <p:nvPr/>
        </p:nvGrpSpPr>
        <p:grpSpPr>
          <a:xfrm>
            <a:off x="2288458" y="8158445"/>
            <a:ext cx="8744694" cy="432562"/>
            <a:chOff x="0" y="0"/>
            <a:chExt cx="8744692" cy="432561"/>
          </a:xfrm>
        </p:grpSpPr>
        <p:sp>
          <p:nvSpPr>
            <p:cNvPr id="308" name="1282 grid cells"/>
            <p:cNvSpPr txBox="1"/>
            <p:nvPr/>
          </p:nvSpPr>
          <p:spPr>
            <a:xfrm>
              <a:off x="0" y="0"/>
              <a:ext cx="2224905" cy="4325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128</a:t>
              </a:r>
              <a:r>
                <a:rPr baseline="31999"/>
                <a:t>2 </a:t>
              </a:r>
              <a:r>
                <a:t>grid cells</a:t>
              </a:r>
            </a:p>
          </p:txBody>
        </p:sp>
        <p:sp>
          <p:nvSpPr>
            <p:cNvPr id="309" name="5122 grid cells"/>
            <p:cNvSpPr txBox="1"/>
            <p:nvPr/>
          </p:nvSpPr>
          <p:spPr>
            <a:xfrm>
              <a:off x="6519788" y="0"/>
              <a:ext cx="2224906" cy="4325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512</a:t>
              </a:r>
              <a:r>
                <a:rPr baseline="31999"/>
                <a:t>2 </a:t>
              </a:r>
              <a:r>
                <a:t>grid cells</a:t>
              </a:r>
            </a:p>
          </p:txBody>
        </p:sp>
      </p:grpSp>
      <p:grpSp>
        <p:nvGrpSpPr>
          <p:cNvPr id="313" name="Group"/>
          <p:cNvGrpSpPr/>
          <p:nvPr/>
        </p:nvGrpSpPr>
        <p:grpSpPr>
          <a:xfrm>
            <a:off x="793041" y="9193791"/>
            <a:ext cx="9874139" cy="432562"/>
            <a:chOff x="0" y="0"/>
            <a:chExt cx="9874137" cy="432561"/>
          </a:xfrm>
        </p:grpSpPr>
        <p:sp>
          <p:nvSpPr>
            <p:cNvPr id="311" name="Total cpu time for 30years: 6hours"/>
            <p:cNvSpPr txBox="1"/>
            <p:nvPr/>
          </p:nvSpPr>
          <p:spPr>
            <a:xfrm>
              <a:off x="0" y="0"/>
              <a:ext cx="5215738" cy="4325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Total cpu time for 30years: 6hours</a:t>
              </a:r>
            </a:p>
          </p:txBody>
        </p:sp>
        <p:sp>
          <p:nvSpPr>
            <p:cNvPr id="312" name="12.5days"/>
            <p:cNvSpPr txBox="1"/>
            <p:nvPr/>
          </p:nvSpPr>
          <p:spPr>
            <a:xfrm>
              <a:off x="8381176" y="0"/>
              <a:ext cx="1492962" cy="4325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12.5days</a:t>
              </a:r>
            </a:p>
          </p:txBody>
        </p:sp>
      </p:grpSp>
      <p:grpSp>
        <p:nvGrpSpPr>
          <p:cNvPr id="317" name="Group"/>
          <p:cNvGrpSpPr/>
          <p:nvPr/>
        </p:nvGrpSpPr>
        <p:grpSpPr>
          <a:xfrm>
            <a:off x="1903039" y="8651727"/>
            <a:ext cx="9237836" cy="456953"/>
            <a:chOff x="0" y="0"/>
            <a:chExt cx="9237835" cy="456952"/>
          </a:xfrm>
        </p:grpSpPr>
        <p:sp>
          <p:nvSpPr>
            <p:cNvPr id="314" name="Viscosity"/>
            <p:cNvSpPr txBox="1"/>
            <p:nvPr/>
          </p:nvSpPr>
          <p:spPr>
            <a:xfrm>
              <a:off x="0" y="24390"/>
              <a:ext cx="1417574" cy="4325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Viscosity</a:t>
              </a:r>
            </a:p>
          </p:txBody>
        </p:sp>
        <p:pic>
          <p:nvPicPr>
            <p:cNvPr id="315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544372" y="0"/>
              <a:ext cx="2440351" cy="3486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6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797484" y="0"/>
              <a:ext cx="2440352" cy="3486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7" grpId="2"/>
      <p:bldP build="whole" bldLvl="1" animBg="1" rev="0" advAuto="0" spid="313" grpId="3"/>
      <p:bldP build="whole" bldLvl="1" animBg="1" rev="0" advAuto="0" spid="31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What’s actually wrong? The energy cycle.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What’s actually wrong? The energy cycle.</a:t>
            </a:r>
          </a:p>
        </p:txBody>
      </p:sp>
      <p:pic>
        <p:nvPicPr>
          <p:cNvPr id="320" name="power_maps.png" descr="power_map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96823" y="1411145"/>
            <a:ext cx="8611154" cy="6027808"/>
          </a:xfrm>
          <a:prstGeom prst="rect">
            <a:avLst/>
          </a:prstGeom>
          <a:ln w="12700">
            <a:miter lim="400000"/>
          </a:ln>
        </p:spPr>
      </p:pic>
      <p:sp>
        <p:nvSpPr>
          <p:cNvPr id="321" name="Only 24% energy dissipated through bottom friction, 76% through viscosity…"/>
          <p:cNvSpPr txBox="1"/>
          <p:nvPr/>
        </p:nvSpPr>
        <p:spPr>
          <a:xfrm>
            <a:off x="533977" y="7521254"/>
            <a:ext cx="11695749" cy="1346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388937" indent="-388937" algn="l">
              <a:buSzPct val="145000"/>
              <a:buChar char="•"/>
            </a:pPr>
            <a:r>
              <a:t>Only 24% energy dissipated through bottom friction, 76% through viscosity</a:t>
            </a:r>
          </a:p>
          <a:p>
            <a:pPr marL="388937" indent="-388937" algn="l">
              <a:buSzPct val="145000"/>
              <a:buChar char="•"/>
            </a:pPr>
            <a:r>
              <a:t>Should be: 66% vs 35%</a:t>
            </a:r>
          </a:p>
          <a:p>
            <a:pPr marL="388937" indent="-388937" algn="l">
              <a:buSzPct val="145000"/>
              <a:buChar char="•"/>
            </a:pPr>
            <a:r>
              <a:t>Too much energy is dissipated at the grid scale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21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Energy budget-based backscatter: The metho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Energy budget-based backscatter: The method</a:t>
            </a:r>
          </a:p>
        </p:txBody>
      </p:sp>
      <p:grpSp>
        <p:nvGrpSpPr>
          <p:cNvPr id="326" name="Group"/>
          <p:cNvGrpSpPr/>
          <p:nvPr/>
        </p:nvGrpSpPr>
        <p:grpSpPr>
          <a:xfrm>
            <a:off x="1016000" y="1488473"/>
            <a:ext cx="7381992" cy="1093619"/>
            <a:chOff x="0" y="0"/>
            <a:chExt cx="7381991" cy="1093617"/>
          </a:xfrm>
        </p:grpSpPr>
        <p:pic>
          <p:nvPicPr>
            <p:cNvPr id="324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860791" y="572917"/>
              <a:ext cx="4521201" cy="5207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5" name="Biharmonic diffusion operator"/>
            <p:cNvSpPr txBox="1"/>
            <p:nvPr/>
          </p:nvSpPr>
          <p:spPr>
            <a:xfrm>
              <a:off x="0" y="0"/>
              <a:ext cx="4448709" cy="4325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Biharmonic diffusion operator</a:t>
              </a:r>
            </a:p>
          </p:txBody>
        </p:sp>
      </p:grpSp>
      <p:grpSp>
        <p:nvGrpSpPr>
          <p:cNvPr id="333" name="Group"/>
          <p:cNvGrpSpPr/>
          <p:nvPr/>
        </p:nvGrpSpPr>
        <p:grpSpPr>
          <a:xfrm>
            <a:off x="1015999" y="2147473"/>
            <a:ext cx="10966523" cy="2702817"/>
            <a:chOff x="0" y="0"/>
            <a:chExt cx="10966521" cy="2702815"/>
          </a:xfrm>
        </p:grpSpPr>
        <p:grpSp>
          <p:nvGrpSpPr>
            <p:cNvPr id="329" name="Group"/>
            <p:cNvGrpSpPr/>
            <p:nvPr/>
          </p:nvGrpSpPr>
          <p:grpSpPr>
            <a:xfrm>
              <a:off x="0" y="853075"/>
              <a:ext cx="10807701" cy="1849741"/>
              <a:chOff x="0" y="0"/>
              <a:chExt cx="10807700" cy="1849740"/>
            </a:xfrm>
          </p:grpSpPr>
          <p:sp>
            <p:nvSpPr>
              <p:cNvPr id="327" name="Energy equation of the shallow water system"/>
              <p:cNvSpPr txBox="1"/>
              <p:nvPr/>
            </p:nvSpPr>
            <p:spPr>
              <a:xfrm>
                <a:off x="-1" y="0"/>
                <a:ext cx="6704281" cy="43256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/>
                <a:r>
                  <a:t>Energy equation of the shallow water system</a:t>
                </a:r>
              </a:p>
            </p:txBody>
          </p:sp>
          <p:pic>
            <p:nvPicPr>
              <p:cNvPr id="328" name="Image" descr="Image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508000" y="871840"/>
                <a:ext cx="10299701" cy="9779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330" name="Wind"/>
            <p:cNvSpPr txBox="1"/>
            <p:nvPr/>
          </p:nvSpPr>
          <p:spPr>
            <a:xfrm rot="18900000">
              <a:off x="4165625" y="1408145"/>
              <a:ext cx="863550" cy="4325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chemeClr val="accent1">
                      <a:lumOff val="-13575"/>
                    </a:schemeClr>
                  </a:solidFill>
                </a:defRPr>
              </a:lvl1pPr>
            </a:lstStyle>
            <a:p>
              <a:pPr/>
              <a:r>
                <a:t>Wind</a:t>
              </a:r>
            </a:p>
          </p:txBody>
        </p:sp>
        <p:sp>
          <p:nvSpPr>
            <p:cNvPr id="331" name="Bottom friction"/>
            <p:cNvSpPr txBox="1"/>
            <p:nvPr/>
          </p:nvSpPr>
          <p:spPr>
            <a:xfrm rot="18900000">
              <a:off x="6462420" y="773145"/>
              <a:ext cx="2365960" cy="4325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chemeClr val="accent1">
                      <a:lumOff val="-13575"/>
                    </a:schemeClr>
                  </a:solidFill>
                </a:defRPr>
              </a:lvl1pPr>
            </a:lstStyle>
            <a:p>
              <a:pPr/>
              <a:r>
                <a:t>Bottom friction</a:t>
              </a:r>
            </a:p>
          </p:txBody>
        </p:sp>
        <p:sp>
          <p:nvSpPr>
            <p:cNvPr id="332" name="Viscosity"/>
            <p:cNvSpPr txBox="1"/>
            <p:nvPr/>
          </p:nvSpPr>
          <p:spPr>
            <a:xfrm rot="18900000">
              <a:off x="9603613" y="1027145"/>
              <a:ext cx="1417575" cy="4325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chemeClr val="accent1">
                      <a:lumOff val="-13575"/>
                    </a:schemeClr>
                  </a:solidFill>
                </a:defRPr>
              </a:lvl1pPr>
            </a:lstStyle>
            <a:p>
              <a:pPr/>
              <a:r>
                <a:t>Viscosity</a:t>
              </a:r>
            </a:p>
          </p:txBody>
        </p:sp>
      </p:grpSp>
      <p:grpSp>
        <p:nvGrpSpPr>
          <p:cNvPr id="336" name="Group"/>
          <p:cNvGrpSpPr/>
          <p:nvPr/>
        </p:nvGrpSpPr>
        <p:grpSpPr>
          <a:xfrm>
            <a:off x="1015999" y="5088708"/>
            <a:ext cx="5219701" cy="1511957"/>
            <a:chOff x="0" y="0"/>
            <a:chExt cx="5219700" cy="1511955"/>
          </a:xfrm>
        </p:grpSpPr>
        <p:sp>
          <p:nvSpPr>
            <p:cNvPr id="334" name="Introduce sub-grid EKE equation"/>
            <p:cNvSpPr txBox="1"/>
            <p:nvPr/>
          </p:nvSpPr>
          <p:spPr>
            <a:xfrm>
              <a:off x="0" y="0"/>
              <a:ext cx="4845559" cy="4325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Introduce sub-grid EKE equation</a:t>
              </a:r>
            </a:p>
          </p:txBody>
        </p:sp>
        <p:pic>
          <p:nvPicPr>
            <p:cNvPr id="335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08000" y="724968"/>
              <a:ext cx="4711701" cy="7869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39" name="Group"/>
          <p:cNvGrpSpPr/>
          <p:nvPr/>
        </p:nvGrpSpPr>
        <p:grpSpPr>
          <a:xfrm>
            <a:off x="7094053" y="6015480"/>
            <a:ext cx="5339715" cy="472325"/>
            <a:chOff x="0" y="0"/>
            <a:chExt cx="5339713" cy="472324"/>
          </a:xfrm>
        </p:grpSpPr>
        <p:sp>
          <p:nvSpPr>
            <p:cNvPr id="337" name="where"/>
            <p:cNvSpPr txBox="1"/>
            <p:nvPr/>
          </p:nvSpPr>
          <p:spPr>
            <a:xfrm>
              <a:off x="0" y="39762"/>
              <a:ext cx="1031393" cy="4325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where</a:t>
              </a:r>
            </a:p>
          </p:txBody>
        </p:sp>
        <p:pic>
          <p:nvPicPr>
            <p:cNvPr id="338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0" r="0" b="0"/>
            <a:stretch>
              <a:fillRect/>
            </a:stretch>
          </p:blipFill>
          <p:spPr>
            <a:xfrm>
              <a:off x="1785411" y="0"/>
              <a:ext cx="3554303" cy="3832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40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241924" y="6801642"/>
            <a:ext cx="1822596" cy="29427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3" name="Group"/>
          <p:cNvGrpSpPr/>
          <p:nvPr/>
        </p:nvGrpSpPr>
        <p:grpSpPr>
          <a:xfrm>
            <a:off x="1015671" y="7173700"/>
            <a:ext cx="5664530" cy="1832088"/>
            <a:chOff x="0" y="0"/>
            <a:chExt cx="5664528" cy="1832086"/>
          </a:xfrm>
        </p:grpSpPr>
        <p:pic>
          <p:nvPicPr>
            <p:cNvPr id="341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508328" y="854186"/>
              <a:ext cx="5156201" cy="977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42" name="Backscatter forcing is then"/>
            <p:cNvSpPr txBox="1"/>
            <p:nvPr/>
          </p:nvSpPr>
          <p:spPr>
            <a:xfrm>
              <a:off x="0" y="0"/>
              <a:ext cx="4024122" cy="4325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Backscatter forcing is then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6" grpId="1"/>
      <p:bldP build="whole" bldLvl="1" animBg="1" rev="0" advAuto="0" spid="336" grpId="3"/>
      <p:bldP build="whole" bldLvl="1" animBg="1" rev="0" advAuto="0" spid="343" grpId="6"/>
      <p:bldP build="whole" bldLvl="1" animBg="1" rev="0" advAuto="0" spid="339" grpId="4"/>
      <p:bldP build="whole" bldLvl="1" animBg="1" rev="0" advAuto="0" spid="333" grpId="2"/>
      <p:bldP build="whole" bldLvl="1" animBg="1" rev="0" advAuto="0" spid="340" grpId="5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Rossby number-dependent dissipation scal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Rossby number-dependent dissipation scaling</a:t>
            </a:r>
          </a:p>
        </p:txBody>
      </p:sp>
      <p:pic>
        <p:nvPicPr>
          <p:cNvPr id="34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14900" y="1603171"/>
            <a:ext cx="3175001" cy="1193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7" name="Ro_hist.pdf" descr="Ro_hist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27320" y="3052025"/>
            <a:ext cx="8950160" cy="503446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0" name="Group"/>
          <p:cNvGrpSpPr/>
          <p:nvPr/>
        </p:nvGrpSpPr>
        <p:grpSpPr>
          <a:xfrm>
            <a:off x="660901" y="8487900"/>
            <a:ext cx="11682998" cy="432563"/>
            <a:chOff x="0" y="0"/>
            <a:chExt cx="11682996" cy="432561"/>
          </a:xfrm>
        </p:grpSpPr>
        <p:pic>
          <p:nvPicPr>
            <p:cNvPr id="348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19430"/>
              <a:ext cx="927100" cy="3937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49" name="is a cut-off Rossby number and controls the strength of the backscatter"/>
            <p:cNvSpPr txBox="1"/>
            <p:nvPr/>
          </p:nvSpPr>
          <p:spPr>
            <a:xfrm>
              <a:off x="1027290" y="0"/>
              <a:ext cx="10655707" cy="4325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is a cut-off Rossby number and controls the strength of the backscatter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0" grpId="2"/>
      <p:bldP build="whole" bldLvl="1" animBg="1" rev="0" advAuto="0" spid="34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List of model ru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List of model runs</a:t>
            </a:r>
          </a:p>
        </p:txBody>
      </p:sp>
      <p:pic>
        <p:nvPicPr>
          <p:cNvPr id="35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40546" y="1468614"/>
            <a:ext cx="9123708" cy="304896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6" name="Group"/>
          <p:cNvGrpSpPr/>
          <p:nvPr/>
        </p:nvGrpSpPr>
        <p:grpSpPr>
          <a:xfrm>
            <a:off x="654469" y="5077671"/>
            <a:ext cx="11577701" cy="4592923"/>
            <a:chOff x="0" y="0"/>
            <a:chExt cx="11577700" cy="4592922"/>
          </a:xfrm>
        </p:grpSpPr>
        <p:pic>
          <p:nvPicPr>
            <p:cNvPr id="354" name="energy_timeseries_ke.png" descr="energy_timeseries_k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251284"/>
              <a:ext cx="11577701" cy="43416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55" name="How to tune the model:"/>
            <p:cNvSpPr txBox="1"/>
            <p:nvPr/>
          </p:nvSpPr>
          <p:spPr>
            <a:xfrm>
              <a:off x="501550" y="0"/>
              <a:ext cx="3574289" cy="4325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How to tune the model: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Results - spectru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Results - spectrum</a:t>
            </a:r>
          </a:p>
        </p:txBody>
      </p:sp>
      <p:pic>
        <p:nvPicPr>
          <p:cNvPr id="359" name="spec_eke.pdf" descr="spec_ek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56507" y="1228018"/>
            <a:ext cx="9691786" cy="6922705"/>
          </a:xfrm>
          <a:prstGeom prst="rect">
            <a:avLst/>
          </a:prstGeom>
          <a:ln w="12700">
            <a:miter lim="400000"/>
          </a:ln>
        </p:spPr>
      </p:pic>
      <p:sp>
        <p:nvSpPr>
          <p:cNvPr id="360" name="Backscatter with Rossby number dissipation scaling increases EKE levels on all scales."/>
          <p:cNvSpPr txBox="1"/>
          <p:nvPr/>
        </p:nvSpPr>
        <p:spPr>
          <a:xfrm>
            <a:off x="236296" y="8588704"/>
            <a:ext cx="12532208" cy="432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Backscatter with Rossby number dissipation scaling increases EKE levels on all scales.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0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Results - where is the additional energy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Results - where is the additional energy?</a:t>
            </a:r>
          </a:p>
        </p:txBody>
      </p:sp>
      <p:pic>
        <p:nvPicPr>
          <p:cNvPr id="363" name="energymap.png" descr="energymap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68293" y="1169788"/>
            <a:ext cx="9468214" cy="7101160"/>
          </a:xfrm>
          <a:prstGeom prst="rect">
            <a:avLst/>
          </a:prstGeom>
          <a:ln w="12700">
            <a:miter lim="400000"/>
          </a:ln>
        </p:spPr>
      </p:pic>
      <p:sp>
        <p:nvSpPr>
          <p:cNvPr id="364" name="Backscatter increases EKE and EPE levels correctly."/>
          <p:cNvSpPr txBox="1"/>
          <p:nvPr/>
        </p:nvSpPr>
        <p:spPr>
          <a:xfrm>
            <a:off x="2731719" y="8588704"/>
            <a:ext cx="7541362" cy="432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Backscatter increases EKE and EPE levels correctly.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Results - energy cyc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Results - energy cycle</a:t>
            </a:r>
          </a:p>
        </p:txBody>
      </p:sp>
      <p:pic>
        <p:nvPicPr>
          <p:cNvPr id="367" name="power_maps_bs.png" descr="power_maps_b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70101" y="1161949"/>
            <a:ext cx="7264598" cy="7429702"/>
          </a:xfrm>
          <a:prstGeom prst="rect">
            <a:avLst/>
          </a:prstGeom>
          <a:ln w="12700">
            <a:miter lim="400000"/>
          </a:ln>
        </p:spPr>
      </p:pic>
      <p:sp>
        <p:nvSpPr>
          <p:cNvPr id="368" name="Backscatter corrects the energy cycle. Most dissipation is through bottom friction."/>
          <p:cNvSpPr txBox="1"/>
          <p:nvPr/>
        </p:nvSpPr>
        <p:spPr>
          <a:xfrm>
            <a:off x="416763" y="8785230"/>
            <a:ext cx="12171274" cy="4325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Backscatter corrects the energy cycle. Most dissipation is through bottom friction.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8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ub-grid EK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Sub-grid EKE</a:t>
            </a:r>
          </a:p>
        </p:txBody>
      </p:sp>
      <p:pic>
        <p:nvPicPr>
          <p:cNvPr id="371" name="e_mean.png" descr="e_mea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428756"/>
            <a:ext cx="13004801" cy="6242305"/>
          </a:xfrm>
          <a:prstGeom prst="rect">
            <a:avLst/>
          </a:prstGeom>
          <a:ln w="12700">
            <a:miter lim="400000"/>
          </a:ln>
        </p:spPr>
      </p:pic>
      <p:sp>
        <p:nvSpPr>
          <p:cNvPr id="372" name="Double gyre basin: Backscatter is a forcing at the boundaries &amp; in the turbulent regions."/>
          <p:cNvSpPr txBox="1"/>
          <p:nvPr/>
        </p:nvSpPr>
        <p:spPr>
          <a:xfrm>
            <a:off x="87477" y="8310603"/>
            <a:ext cx="12829846" cy="4325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Double gyre basin: Backscatter is a forcing at the boundaries &amp; in the turbulent regions.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7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Results - vorticity dynamic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Results - vorticity dynamics</a:t>
            </a:r>
          </a:p>
        </p:txBody>
      </p:sp>
      <p:pic>
        <p:nvPicPr>
          <p:cNvPr id="375" name="vid.mp4" descr="vid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1" y="1470899"/>
            <a:ext cx="13004801" cy="6242304"/>
          </a:xfrm>
          <a:prstGeom prst="rect">
            <a:avLst/>
          </a:prstGeom>
          <a:ln w="12700">
            <a:miter lim="400000"/>
          </a:ln>
        </p:spPr>
      </p:pic>
      <p:sp>
        <p:nvSpPr>
          <p:cNvPr id="376" name="Backscatter intensifies eddies and creates new ones."/>
          <p:cNvSpPr txBox="1"/>
          <p:nvPr/>
        </p:nvSpPr>
        <p:spPr>
          <a:xfrm>
            <a:off x="2616504" y="8432272"/>
            <a:ext cx="7771792" cy="432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Backscatter intensifies eddies and creates new ones.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000" fill="hold"/>
                                        <p:tgtEl>
                                          <p:spTgt spid="3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7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Motivation: negligible sub-grid scale variability?"/>
          <p:cNvSpPr txBox="1"/>
          <p:nvPr>
            <p:ph type="title"/>
          </p:nvPr>
        </p:nvSpPr>
        <p:spPr>
          <a:xfrm>
            <a:off x="616443" y="-335208"/>
            <a:ext cx="11771914" cy="2159001"/>
          </a:xfrm>
          <a:prstGeom prst="rect">
            <a:avLst/>
          </a:prstGeom>
        </p:spPr>
        <p:txBody>
          <a:bodyPr/>
          <a:lstStyle/>
          <a:p>
            <a:pPr/>
            <a:r>
              <a:t>Motivation: negligible sub-grid scale variability?</a:t>
            </a:r>
          </a:p>
        </p:txBody>
      </p:sp>
      <p:pic>
        <p:nvPicPr>
          <p:cNvPr id="131" name="mpi_om.png" descr="mpi_o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2344" y="2329921"/>
            <a:ext cx="5187837" cy="50937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patagonia_red.jpg" descr="patagonia_red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57227" y="1792398"/>
            <a:ext cx="5867600" cy="6168804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Typical climate model resolution…"/>
          <p:cNvSpPr txBox="1"/>
          <p:nvPr/>
        </p:nvSpPr>
        <p:spPr>
          <a:xfrm>
            <a:off x="1025170" y="8103543"/>
            <a:ext cx="4882186" cy="8897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Typical climate model resolution</a:t>
            </a:r>
          </a:p>
          <a:p>
            <a:pPr/>
            <a:r>
              <a:t>of 1°x1°</a:t>
            </a:r>
          </a:p>
        </p:txBody>
      </p:sp>
      <p:sp>
        <p:nvSpPr>
          <p:cNvPr id="134" name="Satellite image of chlorophyll…"/>
          <p:cNvSpPr txBox="1"/>
          <p:nvPr/>
        </p:nvSpPr>
        <p:spPr>
          <a:xfrm>
            <a:off x="7086942" y="8103543"/>
            <a:ext cx="4408171" cy="8897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Satellite image of chlorophyll</a:t>
            </a:r>
          </a:p>
          <a:p>
            <a:pPr/>
            <a:r>
              <a:t>with mesoscale structures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Results - mean circul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Results - mean circulation</a:t>
            </a:r>
          </a:p>
        </p:txBody>
      </p:sp>
      <p:pic>
        <p:nvPicPr>
          <p:cNvPr id="379" name="streamplot.pdf" descr="streamplot.pdf"/>
          <p:cNvPicPr>
            <a:picLocks noChangeAspect="1"/>
          </p:cNvPicPr>
          <p:nvPr/>
        </p:nvPicPr>
        <p:blipFill>
          <a:blip r:embed="rId2">
            <a:extLst/>
          </a:blip>
          <a:srcRect l="0" t="0" r="11619" b="0"/>
          <a:stretch>
            <a:fillRect/>
          </a:stretch>
        </p:blipFill>
        <p:spPr>
          <a:xfrm>
            <a:off x="713581" y="1250833"/>
            <a:ext cx="11577793" cy="5458289"/>
          </a:xfrm>
          <a:prstGeom prst="rect">
            <a:avLst/>
          </a:prstGeom>
          <a:ln w="12700">
            <a:miter lim="400000"/>
          </a:ln>
        </p:spPr>
      </p:pic>
      <p:sp>
        <p:nvSpPr>
          <p:cNvPr id="380" name="Correcting the energy cycle also corrects the mean circulation."/>
          <p:cNvSpPr txBox="1"/>
          <p:nvPr/>
        </p:nvSpPr>
        <p:spPr>
          <a:xfrm>
            <a:off x="1872945" y="7754399"/>
            <a:ext cx="9258910" cy="432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Correcting the energy cycle also corrects the mean circulation.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80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Results - float trajectori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Results - float trajectories</a:t>
            </a:r>
          </a:p>
        </p:txBody>
      </p:sp>
      <p:pic>
        <p:nvPicPr>
          <p:cNvPr id="383" name="floats_3runs_bf.png" descr="floats_3runs_bf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61633" y="1240522"/>
            <a:ext cx="8681534" cy="6945226"/>
          </a:xfrm>
          <a:prstGeom prst="rect">
            <a:avLst/>
          </a:prstGeom>
          <a:ln w="12700">
            <a:miter lim="400000"/>
          </a:ln>
        </p:spPr>
      </p:pic>
      <p:sp>
        <p:nvSpPr>
          <p:cNvPr id="384" name="Backscatter allows floats to move against the mean current."/>
          <p:cNvSpPr txBox="1"/>
          <p:nvPr/>
        </p:nvSpPr>
        <p:spPr>
          <a:xfrm>
            <a:off x="2060701" y="8623467"/>
            <a:ext cx="8883397" cy="432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Backscatter allows floats to move against the mean current.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84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Take home messag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Take home messages</a:t>
            </a:r>
          </a:p>
        </p:txBody>
      </p:sp>
      <p:sp>
        <p:nvSpPr>
          <p:cNvPr id="387" name="Viscosity in circulation models is far from reality.…"/>
          <p:cNvSpPr txBox="1"/>
          <p:nvPr/>
        </p:nvSpPr>
        <p:spPr>
          <a:xfrm>
            <a:off x="2806420" y="2494170"/>
            <a:ext cx="7468770" cy="8897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228600" indent="-228600" algn="l">
              <a:buSzPct val="100000"/>
              <a:buChar char="•"/>
            </a:pPr>
            <a:r>
              <a:t>Viscosity in circulation models is far from reality.</a:t>
            </a:r>
          </a:p>
          <a:p>
            <a:pPr marL="228600" indent="-228600" algn="l">
              <a:buSzPct val="100000"/>
              <a:buChar char="•"/>
            </a:pPr>
            <a:r>
              <a:t>The energy cycle is distorted.</a:t>
            </a:r>
          </a:p>
        </p:txBody>
      </p:sp>
      <p:grpSp>
        <p:nvGrpSpPr>
          <p:cNvPr id="390" name="Group"/>
          <p:cNvGrpSpPr/>
          <p:nvPr/>
        </p:nvGrpSpPr>
        <p:grpSpPr>
          <a:xfrm>
            <a:off x="2806420" y="4055751"/>
            <a:ext cx="6744057" cy="1363997"/>
            <a:chOff x="0" y="0"/>
            <a:chExt cx="6744055" cy="1363995"/>
          </a:xfrm>
        </p:grpSpPr>
        <p:sp>
          <p:nvSpPr>
            <p:cNvPr id="388" name="Keep track of sub-grid eddy kinetic energy.…"/>
            <p:cNvSpPr txBox="1"/>
            <p:nvPr/>
          </p:nvSpPr>
          <p:spPr>
            <a:xfrm>
              <a:off x="0" y="474233"/>
              <a:ext cx="6744056" cy="8897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marL="228600" indent="-228600" algn="l">
                <a:buSzPct val="100000"/>
                <a:buChar char="•"/>
              </a:pPr>
              <a:r>
                <a:t>Keep track of sub-grid eddy kinetic energy.</a:t>
              </a:r>
            </a:p>
            <a:p>
              <a:pPr marL="228600" indent="-228600" algn="l">
                <a:buSzPct val="100000"/>
                <a:buChar char="•"/>
              </a:pPr>
              <a:r>
                <a:t>Re-inject energy to the resolved flow.</a:t>
              </a:r>
            </a:p>
          </p:txBody>
        </p:sp>
        <p:sp>
          <p:nvSpPr>
            <p:cNvPr id="389" name="Energy budget-based backscatter lets you"/>
            <p:cNvSpPr txBox="1"/>
            <p:nvPr/>
          </p:nvSpPr>
          <p:spPr>
            <a:xfrm>
              <a:off x="9416" y="0"/>
              <a:ext cx="6323077" cy="4325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Energy budget-based backscatter lets you</a:t>
              </a:r>
            </a:p>
          </p:txBody>
        </p:sp>
      </p:grpSp>
      <p:grpSp>
        <p:nvGrpSpPr>
          <p:cNvPr id="393" name="Group"/>
          <p:cNvGrpSpPr/>
          <p:nvPr/>
        </p:nvGrpSpPr>
        <p:grpSpPr>
          <a:xfrm>
            <a:off x="2886612" y="6430879"/>
            <a:ext cx="6665371" cy="432563"/>
            <a:chOff x="0" y="0"/>
            <a:chExt cx="6665370" cy="432561"/>
          </a:xfrm>
        </p:grpSpPr>
        <p:sp>
          <p:nvSpPr>
            <p:cNvPr id="391" name="Arrow"/>
            <p:cNvSpPr/>
            <p:nvPr/>
          </p:nvSpPr>
          <p:spPr>
            <a:xfrm>
              <a:off x="0" y="0"/>
              <a:ext cx="724136" cy="432562"/>
            </a:xfrm>
            <a:prstGeom prst="rightArrow">
              <a:avLst>
                <a:gd name="adj1" fmla="val 32000"/>
                <a:gd name="adj2" fmla="val 107140"/>
              </a:avLst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392" name="A better simulation at low resolution!"/>
            <p:cNvSpPr txBox="1"/>
            <p:nvPr/>
          </p:nvSpPr>
          <p:spPr>
            <a:xfrm>
              <a:off x="1142039" y="0"/>
              <a:ext cx="5523332" cy="4325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A better simulation at low resolution!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90" grpId="1"/>
      <p:bldP build="whole" bldLvl="1" animBg="1" rev="0" advAuto="0" spid="393" grpId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Take home messages II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Take home messages II</a:t>
            </a:r>
          </a:p>
        </p:txBody>
      </p:sp>
      <p:grpSp>
        <p:nvGrpSpPr>
          <p:cNvPr id="400" name="Group"/>
          <p:cNvGrpSpPr/>
          <p:nvPr/>
        </p:nvGrpSpPr>
        <p:grpSpPr>
          <a:xfrm>
            <a:off x="3615740" y="2752416"/>
            <a:ext cx="5773320" cy="1191768"/>
            <a:chOff x="0" y="0"/>
            <a:chExt cx="5773318" cy="1191767"/>
          </a:xfrm>
        </p:grpSpPr>
        <p:sp>
          <p:nvSpPr>
            <p:cNvPr id="396" name="Shallow water model written in python"/>
            <p:cNvSpPr txBox="1"/>
            <p:nvPr/>
          </p:nvSpPr>
          <p:spPr>
            <a:xfrm>
              <a:off x="0" y="0"/>
              <a:ext cx="5773319" cy="4325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Shallow water model written in python</a:t>
              </a:r>
            </a:p>
          </p:txBody>
        </p:sp>
        <p:grpSp>
          <p:nvGrpSpPr>
            <p:cNvPr id="399" name="Group"/>
            <p:cNvGrpSpPr/>
            <p:nvPr/>
          </p:nvGrpSpPr>
          <p:grpSpPr>
            <a:xfrm>
              <a:off x="1506454" y="467632"/>
              <a:ext cx="2760410" cy="724136"/>
              <a:chOff x="0" y="0"/>
              <a:chExt cx="2760409" cy="724135"/>
            </a:xfrm>
          </p:grpSpPr>
          <p:sp>
            <p:nvSpPr>
              <p:cNvPr id="397" name="/milankl/swm"/>
              <p:cNvSpPr txBox="1"/>
              <p:nvPr/>
            </p:nvSpPr>
            <p:spPr>
              <a:xfrm>
                <a:off x="641236" y="145786"/>
                <a:ext cx="2119174" cy="43256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/>
                <a:r>
                  <a:t>/milankl/swm</a:t>
                </a:r>
              </a:p>
            </p:txBody>
          </p:sp>
          <p:pic>
            <p:nvPicPr>
              <p:cNvPr id="398" name="GitHub-Mark.png" descr="GitHub-Mark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0"/>
                <a:ext cx="724136" cy="72413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404" name="Group"/>
          <p:cNvGrpSpPr/>
          <p:nvPr/>
        </p:nvGrpSpPr>
        <p:grpSpPr>
          <a:xfrm>
            <a:off x="283235" y="4784416"/>
            <a:ext cx="12438330" cy="2950630"/>
            <a:chOff x="0" y="0"/>
            <a:chExt cx="12438329" cy="2950629"/>
          </a:xfrm>
        </p:grpSpPr>
        <p:sp>
          <p:nvSpPr>
            <p:cNvPr id="401" name="Under review"/>
            <p:cNvSpPr txBox="1"/>
            <p:nvPr/>
          </p:nvSpPr>
          <p:spPr>
            <a:xfrm>
              <a:off x="5185536" y="0"/>
              <a:ext cx="2067256" cy="4325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Under review</a:t>
              </a:r>
            </a:p>
          </p:txBody>
        </p:sp>
        <p:sp>
          <p:nvSpPr>
            <p:cNvPr id="402" name="Klöwer, M, MF Jansen, M Claus, RJ Greatbatch, S Thomsen, 2018. Energy budget-based backscatter in a shallow water model of a double gyre basin. Ocean Modelling."/>
            <p:cNvSpPr txBox="1"/>
            <p:nvPr/>
          </p:nvSpPr>
          <p:spPr>
            <a:xfrm>
              <a:off x="0" y="643570"/>
              <a:ext cx="12438330" cy="8897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Klöwer, M, MF Jansen, M Claus, RJ Greatbatch, S Thomsen, 2018. Energy budget-based backscatter in a shallow water model of a double gyre basin. </a:t>
              </a:r>
              <a:r>
                <a:t>Ocean Modelling</a:t>
              </a:r>
              <a:r>
                <a:t>.</a:t>
              </a:r>
            </a:p>
          </p:txBody>
        </p:sp>
        <p:sp>
          <p:nvSpPr>
            <p:cNvPr id="403" name="milan.kloewer@physics.ox.ac.uk"/>
            <p:cNvSpPr txBox="1"/>
            <p:nvPr/>
          </p:nvSpPr>
          <p:spPr>
            <a:xfrm>
              <a:off x="3857192" y="2518068"/>
              <a:ext cx="4723944" cy="4325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milan.kloewer@physics.ox.ac.uk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04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Energy budget-based backscatter: The method II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78358">
              <a:defRPr sz="4455"/>
            </a:lvl1pPr>
          </a:lstStyle>
          <a:p>
            <a:pPr/>
            <a:r>
              <a:t>Energy budget-based backscatter: The method II</a:t>
            </a:r>
          </a:p>
        </p:txBody>
      </p:sp>
      <p:sp>
        <p:nvSpPr>
          <p:cNvPr id="407" name="Harmonic backscatter operator"/>
          <p:cNvSpPr txBox="1"/>
          <p:nvPr/>
        </p:nvSpPr>
        <p:spPr>
          <a:xfrm>
            <a:off x="1015999" y="1488473"/>
            <a:ext cx="4680206" cy="432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Harmonic backscatter operator</a:t>
            </a:r>
          </a:p>
        </p:txBody>
      </p:sp>
      <p:sp>
        <p:nvSpPr>
          <p:cNvPr id="408" name="Energy equation of the shallow water system"/>
          <p:cNvSpPr txBox="1"/>
          <p:nvPr/>
        </p:nvSpPr>
        <p:spPr>
          <a:xfrm>
            <a:off x="1015999" y="3000548"/>
            <a:ext cx="6704281" cy="432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Energy equation of the shallow water system</a:t>
            </a:r>
          </a:p>
        </p:txBody>
      </p:sp>
      <p:sp>
        <p:nvSpPr>
          <p:cNvPr id="409" name="Introduce sub-grid EKE equation"/>
          <p:cNvSpPr txBox="1"/>
          <p:nvPr/>
        </p:nvSpPr>
        <p:spPr>
          <a:xfrm>
            <a:off x="1015999" y="5596708"/>
            <a:ext cx="4845559" cy="432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Introduce sub-grid EKE equation</a:t>
            </a:r>
          </a:p>
        </p:txBody>
      </p:sp>
      <p:pic>
        <p:nvPicPr>
          <p:cNvPr id="41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0" y="6384764"/>
            <a:ext cx="5854700" cy="977901"/>
          </a:xfrm>
          <a:prstGeom prst="rect">
            <a:avLst/>
          </a:prstGeom>
          <a:ln w="12700">
            <a:miter lim="400000"/>
          </a:ln>
        </p:spPr>
      </p:pic>
      <p:sp>
        <p:nvSpPr>
          <p:cNvPr id="411" name="Then"/>
          <p:cNvSpPr txBox="1"/>
          <p:nvPr/>
        </p:nvSpPr>
        <p:spPr>
          <a:xfrm>
            <a:off x="1015999" y="7771781"/>
            <a:ext cx="836881" cy="4325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Then</a:t>
            </a:r>
          </a:p>
        </p:txBody>
      </p:sp>
      <p:pic>
        <p:nvPicPr>
          <p:cNvPr id="41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71900" y="2095500"/>
            <a:ext cx="39370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1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24000" y="4006850"/>
            <a:ext cx="7531100" cy="977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1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24000" y="8613459"/>
            <a:ext cx="4216400" cy="50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5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549624" y="8315009"/>
            <a:ext cx="6197601" cy="1104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Motivation: What is the role of the unresolved scales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25779">
              <a:defRPr sz="4050"/>
            </a:lvl1pPr>
          </a:lstStyle>
          <a:p>
            <a:pPr/>
            <a:r>
              <a:t>Motivation: What is the role of the unresolved scales? </a:t>
            </a:r>
          </a:p>
        </p:txBody>
      </p:sp>
      <p:pic>
        <p:nvPicPr>
          <p:cNvPr id="137" name="patagonia_zoom2.jpg" descr="patagonia_zoom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73483" y="1259605"/>
            <a:ext cx="9257834" cy="6951422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Mesoscale structures with scales down to 10km or less. From NASA."/>
          <p:cNvSpPr txBox="1"/>
          <p:nvPr/>
        </p:nvSpPr>
        <p:spPr>
          <a:xfrm>
            <a:off x="1399819" y="8682088"/>
            <a:ext cx="10205162" cy="432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Mesoscale structures with scales down to 10km or less. From NASA.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pectrum of 2D geostrophic turbulenc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Spectrum of 2D geostrophic turbulence</a:t>
            </a:r>
          </a:p>
        </p:txBody>
      </p:sp>
      <p:sp>
        <p:nvSpPr>
          <p:cNvPr id="141" name="Line"/>
          <p:cNvSpPr/>
          <p:nvPr/>
        </p:nvSpPr>
        <p:spPr>
          <a:xfrm flipV="1">
            <a:off x="3917662" y="3104436"/>
            <a:ext cx="1" cy="360815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42" name="Line"/>
          <p:cNvSpPr/>
          <p:nvPr/>
        </p:nvSpPr>
        <p:spPr>
          <a:xfrm>
            <a:off x="3917662" y="6712115"/>
            <a:ext cx="5550725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43" name="Energy / wavenumber"/>
          <p:cNvSpPr txBox="1"/>
          <p:nvPr/>
        </p:nvSpPr>
        <p:spPr>
          <a:xfrm rot="16200000">
            <a:off x="1847678" y="4343477"/>
            <a:ext cx="3353106" cy="432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Energy / wavenumber</a:t>
            </a:r>
          </a:p>
        </p:txBody>
      </p:sp>
      <p:sp>
        <p:nvSpPr>
          <p:cNvPr id="144" name="wavenumber k"/>
          <p:cNvSpPr txBox="1"/>
          <p:nvPr/>
        </p:nvSpPr>
        <p:spPr>
          <a:xfrm>
            <a:off x="5438416" y="6747421"/>
            <a:ext cx="1652271" cy="3416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pPr/>
            <a:r>
              <a:t>wavenumber k</a:t>
            </a:r>
          </a:p>
        </p:txBody>
      </p:sp>
      <p:sp>
        <p:nvSpPr>
          <p:cNvPr id="145" name="Line"/>
          <p:cNvSpPr/>
          <p:nvPr/>
        </p:nvSpPr>
        <p:spPr>
          <a:xfrm>
            <a:off x="5708884" y="3171615"/>
            <a:ext cx="3181647" cy="2342303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68" name="Connection Line"/>
          <p:cNvSpPr/>
          <p:nvPr/>
        </p:nvSpPr>
        <p:spPr>
          <a:xfrm>
            <a:off x="4210421" y="3360462"/>
            <a:ext cx="1708085" cy="440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347" fill="norm" stroke="1" extrusionOk="0">
                <a:moveTo>
                  <a:pt x="0" y="4091"/>
                </a:moveTo>
                <a:cubicBezTo>
                  <a:pt x="6235" y="-4253"/>
                  <a:pt x="13435" y="166"/>
                  <a:pt x="21600" y="17347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147" name="Line"/>
          <p:cNvSpPr/>
          <p:nvPr/>
        </p:nvSpPr>
        <p:spPr>
          <a:xfrm>
            <a:off x="5907085" y="3793216"/>
            <a:ext cx="2514972" cy="184112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69" name="Connection Line"/>
          <p:cNvSpPr/>
          <p:nvPr/>
        </p:nvSpPr>
        <p:spPr>
          <a:xfrm>
            <a:off x="8417791" y="5631525"/>
            <a:ext cx="336079" cy="4675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8904" y="5366"/>
                  <a:pt x="16104" y="12566"/>
                  <a:pt x="21600" y="21600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149" name="k-3"/>
          <p:cNvSpPr txBox="1"/>
          <p:nvPr/>
        </p:nvSpPr>
        <p:spPr>
          <a:xfrm>
            <a:off x="7685194" y="3998274"/>
            <a:ext cx="537465" cy="4325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k</a:t>
            </a:r>
            <a:r>
              <a:rPr baseline="31999"/>
              <a:t>-3</a:t>
            </a:r>
          </a:p>
        </p:txBody>
      </p:sp>
      <p:pic>
        <p:nvPicPr>
          <p:cNvPr id="15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97165" y="1760334"/>
            <a:ext cx="1803401" cy="10414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7" name="Group"/>
          <p:cNvGrpSpPr/>
          <p:nvPr/>
        </p:nvGrpSpPr>
        <p:grpSpPr>
          <a:xfrm>
            <a:off x="6811335" y="1744687"/>
            <a:ext cx="4395635" cy="3412750"/>
            <a:chOff x="0" y="0"/>
            <a:chExt cx="4395634" cy="3412749"/>
          </a:xfrm>
        </p:grpSpPr>
        <p:sp>
          <p:nvSpPr>
            <p:cNvPr id="151" name="Line"/>
            <p:cNvSpPr/>
            <p:nvPr/>
          </p:nvSpPr>
          <p:spPr>
            <a:xfrm flipH="1" flipV="1">
              <a:off x="-1" y="969081"/>
              <a:ext cx="3545015" cy="244366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52" name="Line"/>
            <p:cNvSpPr/>
            <p:nvPr/>
          </p:nvSpPr>
          <p:spPr>
            <a:xfrm>
              <a:off x="719985" y="320100"/>
              <a:ext cx="3417013" cy="239066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53" name="balanced flow"/>
            <p:cNvSpPr txBox="1"/>
            <p:nvPr/>
          </p:nvSpPr>
          <p:spPr>
            <a:xfrm rot="2100000">
              <a:off x="224632" y="1293907"/>
              <a:ext cx="2134109" cy="4325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balanced flow</a:t>
              </a:r>
            </a:p>
          </p:txBody>
        </p:sp>
        <p:sp>
          <p:nvSpPr>
            <p:cNvPr id="154" name="unbalanced flow"/>
            <p:cNvSpPr txBox="1"/>
            <p:nvPr/>
          </p:nvSpPr>
          <p:spPr>
            <a:xfrm rot="2100000">
              <a:off x="783145" y="675516"/>
              <a:ext cx="2491843" cy="4325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unbalanced flow</a:t>
              </a:r>
            </a:p>
          </p:txBody>
        </p:sp>
        <p:pic>
          <p:nvPicPr>
            <p:cNvPr id="155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 rot="2100000">
              <a:off x="2115208" y="2329202"/>
              <a:ext cx="1165715" cy="2813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6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2100000">
              <a:off x="2941022" y="1866983"/>
              <a:ext cx="1493016" cy="3368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8" name="Line"/>
          <p:cNvSpPr/>
          <p:nvPr/>
        </p:nvSpPr>
        <p:spPr>
          <a:xfrm flipV="1">
            <a:off x="8804387" y="6558033"/>
            <a:ext cx="1" cy="35649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59" name="grid scale"/>
          <p:cNvSpPr txBox="1"/>
          <p:nvPr/>
        </p:nvSpPr>
        <p:spPr>
          <a:xfrm>
            <a:off x="7733597" y="6724444"/>
            <a:ext cx="1096011" cy="3416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pPr/>
            <a:r>
              <a:t>grid scale</a:t>
            </a:r>
          </a:p>
        </p:txBody>
      </p:sp>
      <p:grpSp>
        <p:nvGrpSpPr>
          <p:cNvPr id="167" name="Group"/>
          <p:cNvGrpSpPr/>
          <p:nvPr/>
        </p:nvGrpSpPr>
        <p:grpSpPr>
          <a:xfrm>
            <a:off x="2393550" y="6289775"/>
            <a:ext cx="7058919" cy="2203956"/>
            <a:chOff x="0" y="0"/>
            <a:chExt cx="7058917" cy="2203955"/>
          </a:xfrm>
        </p:grpSpPr>
        <p:sp>
          <p:nvSpPr>
            <p:cNvPr id="160" name="Energy…"/>
            <p:cNvSpPr txBox="1"/>
            <p:nvPr/>
          </p:nvSpPr>
          <p:spPr>
            <a:xfrm rot="16200000">
              <a:off x="10921" y="806225"/>
              <a:ext cx="1325119" cy="13469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>
                  <a:solidFill>
                    <a:srgbClr val="942193"/>
                  </a:solidFill>
                </a:defRPr>
              </a:pPr>
              <a:r>
                <a:t>Energy </a:t>
              </a:r>
            </a:p>
            <a:p>
              <a:pPr>
                <a:defRPr>
                  <a:solidFill>
                    <a:srgbClr val="942193"/>
                  </a:solidFill>
                </a:defRPr>
              </a:pPr>
              <a:r>
                <a:t>sources</a:t>
              </a:r>
            </a:p>
            <a:p>
              <a:pPr>
                <a:defRPr>
                  <a:solidFill>
                    <a:srgbClr val="942193"/>
                  </a:solidFill>
                </a:defRPr>
              </a:pPr>
              <a:r>
                <a:t>&amp; sinks</a:t>
              </a:r>
            </a:p>
          </p:txBody>
        </p:sp>
        <p:sp>
          <p:nvSpPr>
            <p:cNvPr id="161" name="Wind"/>
            <p:cNvSpPr txBox="1"/>
            <p:nvPr/>
          </p:nvSpPr>
          <p:spPr>
            <a:xfrm rot="16200000">
              <a:off x="1422598" y="1288489"/>
              <a:ext cx="948894" cy="4325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rgbClr val="942193"/>
                  </a:solidFill>
                </a:defRPr>
              </a:lvl1pPr>
            </a:lstStyle>
            <a:p>
              <a:pPr/>
              <a:r>
                <a:t>Wind </a:t>
              </a:r>
            </a:p>
          </p:txBody>
        </p:sp>
        <p:sp>
          <p:nvSpPr>
            <p:cNvPr id="162" name="Line"/>
            <p:cNvSpPr/>
            <p:nvPr/>
          </p:nvSpPr>
          <p:spPr>
            <a:xfrm flipV="1">
              <a:off x="2180727" y="0"/>
              <a:ext cx="1" cy="893016"/>
            </a:xfrm>
            <a:prstGeom prst="line">
              <a:avLst/>
            </a:prstGeom>
            <a:noFill/>
            <a:ln w="25400" cap="flat">
              <a:solidFill>
                <a:srgbClr val="942193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63" name="Bottom…"/>
            <p:cNvSpPr txBox="1"/>
            <p:nvPr/>
          </p:nvSpPr>
          <p:spPr>
            <a:xfrm rot="16200000">
              <a:off x="1959858" y="1059889"/>
              <a:ext cx="1398373" cy="8897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>
                  <a:solidFill>
                    <a:srgbClr val="942193"/>
                  </a:solidFill>
                </a:defRPr>
              </a:pPr>
              <a:r>
                <a:t>Bottom </a:t>
              </a:r>
            </a:p>
            <a:p>
              <a:pPr>
                <a:defRPr>
                  <a:solidFill>
                    <a:srgbClr val="942193"/>
                  </a:solidFill>
                </a:defRPr>
              </a:pPr>
              <a:r>
                <a:t>friction </a:t>
              </a:r>
            </a:p>
          </p:txBody>
        </p:sp>
        <p:sp>
          <p:nvSpPr>
            <p:cNvPr id="164" name="Line"/>
            <p:cNvSpPr/>
            <p:nvPr/>
          </p:nvSpPr>
          <p:spPr>
            <a:xfrm>
              <a:off x="2396627" y="12700"/>
              <a:ext cx="1" cy="893016"/>
            </a:xfrm>
            <a:prstGeom prst="line">
              <a:avLst/>
            </a:prstGeom>
            <a:noFill/>
            <a:ln w="25400" cap="flat">
              <a:solidFill>
                <a:srgbClr val="942193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65" name="Line"/>
            <p:cNvSpPr/>
            <p:nvPr/>
          </p:nvSpPr>
          <p:spPr>
            <a:xfrm>
              <a:off x="6460627" y="25400"/>
              <a:ext cx="1" cy="1398372"/>
            </a:xfrm>
            <a:prstGeom prst="line">
              <a:avLst/>
            </a:prstGeom>
            <a:noFill/>
            <a:ln w="25400" cap="flat">
              <a:solidFill>
                <a:srgbClr val="942193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66" name="Viscosity"/>
            <p:cNvSpPr txBox="1"/>
            <p:nvPr/>
          </p:nvSpPr>
          <p:spPr>
            <a:xfrm rot="16200000">
              <a:off x="6133850" y="1130302"/>
              <a:ext cx="1417575" cy="4325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rgbClr val="942193"/>
                  </a:solidFill>
                </a:defRPr>
              </a:lvl1pPr>
            </a:lstStyle>
            <a:p>
              <a:pPr/>
              <a:r>
                <a:t>Viscosity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7" grpId="3"/>
      <p:bldP build="whole" bldLvl="1" animBg="1" rev="0" advAuto="0" spid="150" grpId="2"/>
      <p:bldP build="whole" bldLvl="1" animBg="1" rev="0" advAuto="0" spid="15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Free-decaying 2D turbulenc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Free-decaying 2D turbulence</a:t>
            </a:r>
          </a:p>
        </p:txBody>
      </p:sp>
      <p:pic>
        <p:nvPicPr>
          <p:cNvPr id="17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3697" y="2544576"/>
            <a:ext cx="4538758" cy="44027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29372" y="2544576"/>
            <a:ext cx="4711731" cy="4402765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Line"/>
          <p:cNvSpPr/>
          <p:nvPr/>
        </p:nvSpPr>
        <p:spPr>
          <a:xfrm>
            <a:off x="5576893" y="4620674"/>
            <a:ext cx="1678040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75" name="time"/>
          <p:cNvSpPr txBox="1"/>
          <p:nvPr/>
        </p:nvSpPr>
        <p:spPr>
          <a:xfrm>
            <a:off x="5885547" y="4168135"/>
            <a:ext cx="773228" cy="432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time</a:t>
            </a:r>
          </a:p>
        </p:txBody>
      </p:sp>
      <p:grpSp>
        <p:nvGrpSpPr>
          <p:cNvPr id="178" name="Group"/>
          <p:cNvGrpSpPr/>
          <p:nvPr/>
        </p:nvGrpSpPr>
        <p:grpSpPr>
          <a:xfrm>
            <a:off x="3664864" y="7758765"/>
            <a:ext cx="5502098" cy="889763"/>
            <a:chOff x="0" y="0"/>
            <a:chExt cx="5502097" cy="889761"/>
          </a:xfrm>
        </p:grpSpPr>
        <p:sp>
          <p:nvSpPr>
            <p:cNvPr id="176" name="Balanced flow:…"/>
            <p:cNvSpPr txBox="1"/>
            <p:nvPr/>
          </p:nvSpPr>
          <p:spPr>
            <a:xfrm>
              <a:off x="0" y="0"/>
              <a:ext cx="2609190" cy="8897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l"/>
              <a:r>
                <a:t>Balanced flow:</a:t>
              </a:r>
            </a:p>
            <a:p>
              <a:pPr algn="l"/>
              <a:r>
                <a:t>Unbalanced flow:</a:t>
              </a:r>
            </a:p>
          </p:txBody>
        </p:sp>
        <p:sp>
          <p:nvSpPr>
            <p:cNvPr id="177" name="Inverse cascade…"/>
            <p:cNvSpPr txBox="1"/>
            <p:nvPr/>
          </p:nvSpPr>
          <p:spPr>
            <a:xfrm>
              <a:off x="2921000" y="0"/>
              <a:ext cx="2581098" cy="8897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l"/>
              <a:r>
                <a:t>Inverse cascade</a:t>
              </a:r>
            </a:p>
            <a:p>
              <a:pPr algn="l"/>
              <a:r>
                <a:t>Forward cascade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pectrum of 2D geostrophic turbulenc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Spectrum of 2D geostrophic turbulence</a:t>
            </a:r>
          </a:p>
        </p:txBody>
      </p:sp>
      <p:sp>
        <p:nvSpPr>
          <p:cNvPr id="181" name="Line"/>
          <p:cNvSpPr/>
          <p:nvPr/>
        </p:nvSpPr>
        <p:spPr>
          <a:xfrm flipV="1">
            <a:off x="3778252" y="2582995"/>
            <a:ext cx="1" cy="360816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82" name="Line"/>
          <p:cNvSpPr/>
          <p:nvPr/>
        </p:nvSpPr>
        <p:spPr>
          <a:xfrm>
            <a:off x="3778252" y="6190675"/>
            <a:ext cx="5550726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83" name="Energy / wavenumber"/>
          <p:cNvSpPr txBox="1"/>
          <p:nvPr/>
        </p:nvSpPr>
        <p:spPr>
          <a:xfrm rot="16200000">
            <a:off x="1708269" y="3822037"/>
            <a:ext cx="3353106" cy="432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Energy / wavenumber</a:t>
            </a:r>
          </a:p>
        </p:txBody>
      </p:sp>
      <p:sp>
        <p:nvSpPr>
          <p:cNvPr id="184" name="wavenumber k"/>
          <p:cNvSpPr txBox="1"/>
          <p:nvPr/>
        </p:nvSpPr>
        <p:spPr>
          <a:xfrm>
            <a:off x="5299006" y="6225981"/>
            <a:ext cx="1652271" cy="341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pPr/>
            <a:r>
              <a:t>wavenumber k</a:t>
            </a:r>
          </a:p>
        </p:txBody>
      </p:sp>
      <p:sp>
        <p:nvSpPr>
          <p:cNvPr id="185" name="Line"/>
          <p:cNvSpPr/>
          <p:nvPr/>
        </p:nvSpPr>
        <p:spPr>
          <a:xfrm>
            <a:off x="5569475" y="2650175"/>
            <a:ext cx="3181647" cy="2342302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08" name="Connection Line"/>
          <p:cNvSpPr/>
          <p:nvPr/>
        </p:nvSpPr>
        <p:spPr>
          <a:xfrm>
            <a:off x="4071012" y="2839022"/>
            <a:ext cx="1708085" cy="440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347" fill="norm" stroke="1" extrusionOk="0">
                <a:moveTo>
                  <a:pt x="0" y="4091"/>
                </a:moveTo>
                <a:cubicBezTo>
                  <a:pt x="6235" y="-4253"/>
                  <a:pt x="13435" y="166"/>
                  <a:pt x="21600" y="17347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187" name="Line"/>
          <p:cNvSpPr/>
          <p:nvPr/>
        </p:nvSpPr>
        <p:spPr>
          <a:xfrm>
            <a:off x="5767676" y="3271775"/>
            <a:ext cx="2514971" cy="184112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09" name="Connection Line"/>
          <p:cNvSpPr/>
          <p:nvPr/>
        </p:nvSpPr>
        <p:spPr>
          <a:xfrm>
            <a:off x="8278381" y="5110084"/>
            <a:ext cx="336080" cy="4675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8904" y="5366"/>
                  <a:pt x="16104" y="12566"/>
                  <a:pt x="21600" y="21600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189" name="k-3"/>
          <p:cNvSpPr txBox="1"/>
          <p:nvPr/>
        </p:nvSpPr>
        <p:spPr>
          <a:xfrm>
            <a:off x="7545785" y="3476833"/>
            <a:ext cx="537465" cy="432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k</a:t>
            </a:r>
            <a:r>
              <a:rPr baseline="31999"/>
              <a:t>-3</a:t>
            </a:r>
          </a:p>
        </p:txBody>
      </p:sp>
      <p:sp>
        <p:nvSpPr>
          <p:cNvPr id="190" name="Line"/>
          <p:cNvSpPr/>
          <p:nvPr/>
        </p:nvSpPr>
        <p:spPr>
          <a:xfrm flipH="1" flipV="1">
            <a:off x="6671926" y="2192328"/>
            <a:ext cx="3545014" cy="244366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91" name="Line"/>
          <p:cNvSpPr/>
          <p:nvPr/>
        </p:nvSpPr>
        <p:spPr>
          <a:xfrm>
            <a:off x="7391911" y="1543347"/>
            <a:ext cx="3417013" cy="239066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92" name="balanced flow"/>
          <p:cNvSpPr txBox="1"/>
          <p:nvPr/>
        </p:nvSpPr>
        <p:spPr>
          <a:xfrm rot="2100000">
            <a:off x="6896557" y="2517154"/>
            <a:ext cx="2134109" cy="432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balanced flow</a:t>
            </a:r>
          </a:p>
        </p:txBody>
      </p:sp>
      <p:sp>
        <p:nvSpPr>
          <p:cNvPr id="193" name="unbalanced flow"/>
          <p:cNvSpPr txBox="1"/>
          <p:nvPr/>
        </p:nvSpPr>
        <p:spPr>
          <a:xfrm rot="2100000">
            <a:off x="7455071" y="1898764"/>
            <a:ext cx="2491843" cy="4325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unbalanced flow</a:t>
            </a:r>
          </a:p>
        </p:txBody>
      </p:sp>
      <p:pic>
        <p:nvPicPr>
          <p:cNvPr id="19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2100000">
            <a:off x="8787134" y="3552449"/>
            <a:ext cx="1165715" cy="2813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2100000">
            <a:off x="9612948" y="3090230"/>
            <a:ext cx="1493015" cy="336839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Line"/>
          <p:cNvSpPr/>
          <p:nvPr/>
        </p:nvSpPr>
        <p:spPr>
          <a:xfrm flipV="1">
            <a:off x="8664977" y="6036592"/>
            <a:ext cx="1" cy="35650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97" name="grid scale"/>
          <p:cNvSpPr txBox="1"/>
          <p:nvPr/>
        </p:nvSpPr>
        <p:spPr>
          <a:xfrm>
            <a:off x="7594187" y="6203004"/>
            <a:ext cx="1096011" cy="341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pPr/>
            <a:r>
              <a:t>grid scale</a:t>
            </a:r>
          </a:p>
        </p:txBody>
      </p:sp>
      <p:sp>
        <p:nvSpPr>
          <p:cNvPr id="198" name="Line"/>
          <p:cNvSpPr/>
          <p:nvPr/>
        </p:nvSpPr>
        <p:spPr>
          <a:xfrm>
            <a:off x="8714768" y="5793734"/>
            <a:ext cx="1" cy="1398373"/>
          </a:xfrm>
          <a:prstGeom prst="line">
            <a:avLst/>
          </a:prstGeom>
          <a:ln w="25400">
            <a:solidFill>
              <a:srgbClr val="942193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99" name="Viscosity"/>
          <p:cNvSpPr txBox="1"/>
          <p:nvPr/>
        </p:nvSpPr>
        <p:spPr>
          <a:xfrm rot="16200000">
            <a:off x="8387990" y="6898637"/>
            <a:ext cx="1417575" cy="4325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942193"/>
                </a:solidFill>
              </a:defRPr>
            </a:lvl1pPr>
          </a:lstStyle>
          <a:p>
            <a:pPr/>
            <a:r>
              <a:t>Viscosity</a:t>
            </a:r>
          </a:p>
        </p:txBody>
      </p:sp>
      <p:grpSp>
        <p:nvGrpSpPr>
          <p:cNvPr id="207" name="Group"/>
          <p:cNvGrpSpPr/>
          <p:nvPr/>
        </p:nvGrpSpPr>
        <p:grpSpPr>
          <a:xfrm>
            <a:off x="406733" y="8223687"/>
            <a:ext cx="12508235" cy="1023008"/>
            <a:chOff x="0" y="0"/>
            <a:chExt cx="12508233" cy="1023006"/>
          </a:xfrm>
        </p:grpSpPr>
        <p:sp>
          <p:nvSpPr>
            <p:cNvPr id="200" name="Kinematic viscosity"/>
            <p:cNvSpPr txBox="1"/>
            <p:nvPr/>
          </p:nvSpPr>
          <p:spPr>
            <a:xfrm>
              <a:off x="0" y="249510"/>
              <a:ext cx="2898293" cy="4325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/>
            </a:lstStyle>
            <a:p>
              <a:pPr/>
              <a:r>
                <a:t>Kinematic viscosity</a:t>
              </a:r>
            </a:p>
          </p:txBody>
        </p:sp>
        <p:sp>
          <p:nvSpPr>
            <p:cNvPr id="201" name="air"/>
            <p:cNvSpPr txBox="1"/>
            <p:nvPr/>
          </p:nvSpPr>
          <p:spPr>
            <a:xfrm>
              <a:off x="3433111" y="40889"/>
              <a:ext cx="474524" cy="4325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air</a:t>
              </a:r>
            </a:p>
          </p:txBody>
        </p:sp>
        <p:sp>
          <p:nvSpPr>
            <p:cNvPr id="202" name="water"/>
            <p:cNvSpPr txBox="1"/>
            <p:nvPr/>
          </p:nvSpPr>
          <p:spPr>
            <a:xfrm>
              <a:off x="3183658" y="590445"/>
              <a:ext cx="973431" cy="4325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water</a:t>
              </a:r>
            </a:p>
          </p:txBody>
        </p:sp>
        <p:pic>
          <p:nvPicPr>
            <p:cNvPr id="203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0" b="0"/>
            <a:stretch>
              <a:fillRect/>
            </a:stretch>
          </p:blipFill>
          <p:spPr>
            <a:xfrm>
              <a:off x="4558212" y="0"/>
              <a:ext cx="2706420" cy="3544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4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4558865" y="524985"/>
              <a:ext cx="2704986" cy="3542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5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665606" y="539461"/>
              <a:ext cx="3065429" cy="3252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6" name="Used in circulation models"/>
            <p:cNvSpPr txBox="1"/>
            <p:nvPr/>
          </p:nvSpPr>
          <p:spPr>
            <a:xfrm>
              <a:off x="8606793" y="40889"/>
              <a:ext cx="3901441" cy="4325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Used in circulation models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Energy budget-based backscatter - the ide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Energy budget-based backscatter - the idea</a:t>
            </a:r>
          </a:p>
        </p:txBody>
      </p:sp>
      <p:sp>
        <p:nvSpPr>
          <p:cNvPr id="212" name="Resolved flow…"/>
          <p:cNvSpPr txBox="1"/>
          <p:nvPr/>
        </p:nvSpPr>
        <p:spPr>
          <a:xfrm>
            <a:off x="5147318" y="1941714"/>
            <a:ext cx="2973325" cy="8897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Resolved flow</a:t>
            </a:r>
          </a:p>
          <a:p>
            <a:pPr/>
            <a:r>
              <a:t>Eddy kinetic energy</a:t>
            </a:r>
          </a:p>
        </p:txBody>
      </p:sp>
      <p:sp>
        <p:nvSpPr>
          <p:cNvPr id="213" name="Rectangle"/>
          <p:cNvSpPr/>
          <p:nvPr/>
        </p:nvSpPr>
        <p:spPr>
          <a:xfrm>
            <a:off x="3421663" y="1507021"/>
            <a:ext cx="6424634" cy="3591975"/>
          </a:xfrm>
          <a:prstGeom prst="rect">
            <a:avLst/>
          </a:prstGeom>
          <a:ln w="762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14" name="Bottom friction"/>
          <p:cNvSpPr txBox="1"/>
          <p:nvPr/>
        </p:nvSpPr>
        <p:spPr>
          <a:xfrm rot="16200000">
            <a:off x="2629110" y="2616232"/>
            <a:ext cx="2365960" cy="4325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Bottom friction</a:t>
            </a:r>
          </a:p>
        </p:txBody>
      </p:sp>
      <p:sp>
        <p:nvSpPr>
          <p:cNvPr id="215" name="Wind forcing"/>
          <p:cNvSpPr txBox="1"/>
          <p:nvPr/>
        </p:nvSpPr>
        <p:spPr>
          <a:xfrm rot="16200000">
            <a:off x="1518584" y="3848727"/>
            <a:ext cx="1983690" cy="432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Wind forcing</a:t>
            </a:r>
          </a:p>
        </p:txBody>
      </p:sp>
      <p:sp>
        <p:nvSpPr>
          <p:cNvPr id="216" name="Line"/>
          <p:cNvSpPr/>
          <p:nvPr/>
        </p:nvSpPr>
        <p:spPr>
          <a:xfrm>
            <a:off x="2849983" y="4568367"/>
            <a:ext cx="89623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17" name="Line"/>
          <p:cNvSpPr/>
          <p:nvPr/>
        </p:nvSpPr>
        <p:spPr>
          <a:xfrm flipH="1">
            <a:off x="2714517" y="2028367"/>
            <a:ext cx="896230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grpSp>
        <p:nvGrpSpPr>
          <p:cNvPr id="220" name="Group"/>
          <p:cNvGrpSpPr/>
          <p:nvPr/>
        </p:nvGrpSpPr>
        <p:grpSpPr>
          <a:xfrm>
            <a:off x="4472813" y="4470019"/>
            <a:ext cx="1417575" cy="1206486"/>
            <a:chOff x="0" y="0"/>
            <a:chExt cx="1417574" cy="1206485"/>
          </a:xfrm>
        </p:grpSpPr>
        <p:sp>
          <p:nvSpPr>
            <p:cNvPr id="218" name="Line"/>
            <p:cNvSpPr/>
            <p:nvPr/>
          </p:nvSpPr>
          <p:spPr>
            <a:xfrm flipH="1">
              <a:off x="175386" y="419480"/>
              <a:ext cx="1" cy="78700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219" name="Viscosity"/>
            <p:cNvSpPr txBox="1"/>
            <p:nvPr/>
          </p:nvSpPr>
          <p:spPr>
            <a:xfrm>
              <a:off x="0" y="0"/>
              <a:ext cx="1417574" cy="4325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Viscosity</a:t>
              </a:r>
            </a:p>
          </p:txBody>
        </p:sp>
      </p:grpSp>
      <p:grpSp>
        <p:nvGrpSpPr>
          <p:cNvPr id="224" name="Group"/>
          <p:cNvGrpSpPr/>
          <p:nvPr/>
        </p:nvGrpSpPr>
        <p:grpSpPr>
          <a:xfrm>
            <a:off x="1413192" y="5561393"/>
            <a:ext cx="3216140" cy="1026316"/>
            <a:chOff x="0" y="0"/>
            <a:chExt cx="3216139" cy="1026314"/>
          </a:xfrm>
        </p:grpSpPr>
        <p:sp>
          <p:nvSpPr>
            <p:cNvPr id="242" name="Connection Line"/>
            <p:cNvSpPr/>
            <p:nvPr/>
          </p:nvSpPr>
          <p:spPr>
            <a:xfrm>
              <a:off x="2210210" y="221951"/>
              <a:ext cx="1005930" cy="565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10367" y="19263"/>
                    <a:pt x="17567" y="12063"/>
                    <a:pt x="21600" y="0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222" name="unbalanced…"/>
            <p:cNvSpPr txBox="1"/>
            <p:nvPr/>
          </p:nvSpPr>
          <p:spPr>
            <a:xfrm>
              <a:off x="1570139" y="0"/>
              <a:ext cx="1475538" cy="7390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2200"/>
              </a:pPr>
              <a:r>
                <a:t>unbalanced</a:t>
              </a:r>
            </a:p>
            <a:p>
              <a:pPr>
                <a:defRPr sz="2200"/>
              </a:pPr>
              <a:r>
                <a:t>flow</a:t>
              </a:r>
            </a:p>
          </p:txBody>
        </p:sp>
        <p:sp>
          <p:nvSpPr>
            <p:cNvPr id="223" name="Dissipation"/>
            <p:cNvSpPr txBox="1"/>
            <p:nvPr/>
          </p:nvSpPr>
          <p:spPr>
            <a:xfrm>
              <a:off x="0" y="593752"/>
              <a:ext cx="1708811" cy="4325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Dissipation</a:t>
              </a:r>
            </a:p>
          </p:txBody>
        </p:sp>
      </p:grpSp>
      <p:grpSp>
        <p:nvGrpSpPr>
          <p:cNvPr id="230" name="Group"/>
          <p:cNvGrpSpPr/>
          <p:nvPr/>
        </p:nvGrpSpPr>
        <p:grpSpPr>
          <a:xfrm>
            <a:off x="3434363" y="5714136"/>
            <a:ext cx="6424634" cy="2775759"/>
            <a:chOff x="0" y="0"/>
            <a:chExt cx="6424633" cy="2775758"/>
          </a:xfrm>
        </p:grpSpPr>
        <p:grpSp>
          <p:nvGrpSpPr>
            <p:cNvPr id="227" name="Group"/>
            <p:cNvGrpSpPr/>
            <p:nvPr/>
          </p:nvGrpSpPr>
          <p:grpSpPr>
            <a:xfrm>
              <a:off x="1239840" y="0"/>
              <a:ext cx="1276358" cy="1250219"/>
              <a:chOff x="0" y="0"/>
              <a:chExt cx="1276356" cy="1250218"/>
            </a:xfrm>
          </p:grpSpPr>
          <p:sp>
            <p:nvSpPr>
              <p:cNvPr id="225" name="Line"/>
              <p:cNvSpPr/>
              <p:nvPr/>
            </p:nvSpPr>
            <p:spPr>
              <a:xfrm flipH="1">
                <a:off x="-1" y="64363"/>
                <a:ext cx="2" cy="1185856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226" name="balanced…"/>
              <p:cNvSpPr txBox="1"/>
              <p:nvPr/>
            </p:nvSpPr>
            <p:spPr>
              <a:xfrm>
                <a:off x="81896" y="0"/>
                <a:ext cx="1194461" cy="73901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>
                  <a:defRPr sz="2200"/>
                </a:pPr>
                <a:r>
                  <a:t>balanced</a:t>
                </a:r>
              </a:p>
              <a:p>
                <a:pPr>
                  <a:defRPr sz="2200"/>
                </a:pPr>
                <a:r>
                  <a:t>flow</a:t>
                </a:r>
              </a:p>
            </p:txBody>
          </p:sp>
        </p:grpSp>
        <p:sp>
          <p:nvSpPr>
            <p:cNvPr id="228" name="Rectangle"/>
            <p:cNvSpPr/>
            <p:nvPr/>
          </p:nvSpPr>
          <p:spPr>
            <a:xfrm>
              <a:off x="0" y="1023479"/>
              <a:ext cx="6424634" cy="1752280"/>
            </a:xfrm>
            <a:prstGeom prst="rect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229" name="sub-grid…"/>
            <p:cNvSpPr txBox="1"/>
            <p:nvPr/>
          </p:nvSpPr>
          <p:spPr>
            <a:xfrm>
              <a:off x="1712954" y="1193278"/>
              <a:ext cx="2973325" cy="8897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sub-grid</a:t>
              </a:r>
            </a:p>
            <a:p>
              <a:pPr/>
              <a:r>
                <a:t>Eddy kinetic energy</a:t>
              </a:r>
            </a:p>
          </p:txBody>
        </p:sp>
      </p:grpSp>
      <p:grpSp>
        <p:nvGrpSpPr>
          <p:cNvPr id="233" name="Group"/>
          <p:cNvGrpSpPr/>
          <p:nvPr/>
        </p:nvGrpSpPr>
        <p:grpSpPr>
          <a:xfrm>
            <a:off x="8738204" y="4687295"/>
            <a:ext cx="553595" cy="2365961"/>
            <a:chOff x="0" y="0"/>
            <a:chExt cx="553593" cy="2365959"/>
          </a:xfrm>
        </p:grpSpPr>
        <p:sp>
          <p:nvSpPr>
            <p:cNvPr id="231" name="Line"/>
            <p:cNvSpPr/>
            <p:nvPr/>
          </p:nvSpPr>
          <p:spPr>
            <a:xfrm flipV="1">
              <a:off x="-1" y="0"/>
              <a:ext cx="2" cy="236596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232" name="Backscatter"/>
            <p:cNvSpPr txBox="1"/>
            <p:nvPr/>
          </p:nvSpPr>
          <p:spPr>
            <a:xfrm rot="16200000">
              <a:off x="-370509" y="1058247"/>
              <a:ext cx="1477493" cy="3707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200"/>
              </a:lvl1pPr>
            </a:lstStyle>
            <a:p>
              <a:pPr/>
              <a:r>
                <a:t>Backscatter</a:t>
              </a:r>
            </a:p>
          </p:txBody>
        </p:sp>
      </p:grpSp>
      <p:grpSp>
        <p:nvGrpSpPr>
          <p:cNvPr id="237" name="Group"/>
          <p:cNvGrpSpPr/>
          <p:nvPr/>
        </p:nvGrpSpPr>
        <p:grpSpPr>
          <a:xfrm>
            <a:off x="6093083" y="7850855"/>
            <a:ext cx="1195232" cy="424085"/>
            <a:chOff x="0" y="0"/>
            <a:chExt cx="1195231" cy="424084"/>
          </a:xfrm>
        </p:grpSpPr>
        <p:sp>
          <p:nvSpPr>
            <p:cNvPr id="234" name="Diffusion"/>
            <p:cNvSpPr txBox="1"/>
            <p:nvPr/>
          </p:nvSpPr>
          <p:spPr>
            <a:xfrm>
              <a:off x="246901" y="0"/>
              <a:ext cx="823532" cy="2752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500"/>
              </a:lvl1pPr>
            </a:lstStyle>
            <a:p>
              <a:pPr/>
              <a:r>
                <a:t>Diffusion</a:t>
              </a:r>
            </a:p>
          </p:txBody>
        </p:sp>
        <p:sp>
          <p:nvSpPr>
            <p:cNvPr id="243" name="Connection Line"/>
            <p:cNvSpPr/>
            <p:nvPr/>
          </p:nvSpPr>
          <p:spPr>
            <a:xfrm>
              <a:off x="0" y="275272"/>
              <a:ext cx="513214" cy="148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9626" y="16494"/>
                    <a:pt x="16826" y="9294"/>
                    <a:pt x="21600" y="0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244" name="Connection Line"/>
            <p:cNvSpPr/>
            <p:nvPr/>
          </p:nvSpPr>
          <p:spPr>
            <a:xfrm>
              <a:off x="766261" y="275273"/>
              <a:ext cx="428971" cy="135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03" fill="norm" stroke="1" extrusionOk="0">
                  <a:moveTo>
                    <a:pt x="0" y="0"/>
                  </a:moveTo>
                  <a:cubicBezTo>
                    <a:pt x="5206" y="14502"/>
                    <a:pt x="12406" y="21600"/>
                    <a:pt x="21600" y="21294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/>
            <a:lstStyle/>
            <a:p>
              <a:pPr/>
            </a:p>
          </p:txBody>
        </p:sp>
      </p:grpSp>
      <p:grpSp>
        <p:nvGrpSpPr>
          <p:cNvPr id="241" name="Group"/>
          <p:cNvGrpSpPr/>
          <p:nvPr/>
        </p:nvGrpSpPr>
        <p:grpSpPr>
          <a:xfrm>
            <a:off x="3080145" y="3489992"/>
            <a:ext cx="7893667" cy="5217998"/>
            <a:chOff x="0" y="0"/>
            <a:chExt cx="7893666" cy="5217997"/>
          </a:xfrm>
        </p:grpSpPr>
        <p:sp>
          <p:nvSpPr>
            <p:cNvPr id="238" name="Rectangle"/>
            <p:cNvSpPr/>
            <p:nvPr/>
          </p:nvSpPr>
          <p:spPr>
            <a:xfrm>
              <a:off x="0" y="2097782"/>
              <a:ext cx="7343208" cy="3120216"/>
            </a:xfrm>
            <a:prstGeom prst="rect">
              <a:avLst/>
            </a:prstGeom>
            <a:solidFill>
              <a:schemeClr val="accent1">
                <a:alpha val="2583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239" name="Rectangle"/>
            <p:cNvSpPr/>
            <p:nvPr/>
          </p:nvSpPr>
          <p:spPr>
            <a:xfrm>
              <a:off x="4374517" y="0"/>
              <a:ext cx="2973325" cy="2105951"/>
            </a:xfrm>
            <a:prstGeom prst="rect">
              <a:avLst/>
            </a:prstGeom>
            <a:solidFill>
              <a:schemeClr val="accent1">
                <a:alpha val="2583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240" name="Backscatter parameterisation"/>
            <p:cNvSpPr txBox="1"/>
            <p:nvPr/>
          </p:nvSpPr>
          <p:spPr>
            <a:xfrm rot="16200000">
              <a:off x="5471344" y="2665154"/>
              <a:ext cx="4412083" cy="4325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rgbClr val="0096FF"/>
                  </a:solidFill>
                </a:defRPr>
              </a:lvl1pPr>
            </a:lstStyle>
            <a:p>
              <a:pPr/>
              <a:r>
                <a:t>Backscatter parameterisation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0" grpId="1"/>
      <p:bldP build="whole" bldLvl="1" animBg="1" rev="0" advAuto="0" spid="224" grpId="2"/>
      <p:bldP build="whole" bldLvl="1" animBg="1" rev="0" advAuto="0" spid="230" grpId="3"/>
      <p:bldP build="whole" bldLvl="1" animBg="1" rev="0" advAuto="0" spid="241" grpId="6"/>
      <p:bldP build="whole" bldLvl="1" animBg="1" rev="0" advAuto="0" spid="237" grpId="4"/>
      <p:bldP build="whole" bldLvl="1" animBg="1" rev="0" advAuto="0" spid="233" grpId="5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9" name="Group"/>
          <p:cNvGrpSpPr/>
          <p:nvPr/>
        </p:nvGrpSpPr>
        <p:grpSpPr>
          <a:xfrm>
            <a:off x="84308" y="1346776"/>
            <a:ext cx="12672956" cy="6454175"/>
            <a:chOff x="0" y="0"/>
            <a:chExt cx="12672955" cy="6454173"/>
          </a:xfrm>
        </p:grpSpPr>
        <p:sp>
          <p:nvSpPr>
            <p:cNvPr id="246" name="Rectangle"/>
            <p:cNvSpPr/>
            <p:nvPr/>
          </p:nvSpPr>
          <p:spPr>
            <a:xfrm>
              <a:off x="0" y="3658253"/>
              <a:ext cx="12672956" cy="2795921"/>
            </a:xfrm>
            <a:prstGeom prst="rect">
              <a:avLst/>
            </a:prstGeom>
            <a:solidFill>
              <a:schemeClr val="accent1">
                <a:alpha val="25072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247" name="Rectangle"/>
            <p:cNvSpPr/>
            <p:nvPr/>
          </p:nvSpPr>
          <p:spPr>
            <a:xfrm>
              <a:off x="9661755" y="0"/>
              <a:ext cx="3003752" cy="3659595"/>
            </a:xfrm>
            <a:prstGeom prst="rect">
              <a:avLst/>
            </a:prstGeom>
            <a:solidFill>
              <a:schemeClr val="accent1">
                <a:alpha val="25072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248" name="Backscatter…"/>
            <p:cNvSpPr txBox="1"/>
            <p:nvPr/>
          </p:nvSpPr>
          <p:spPr>
            <a:xfrm rot="16200000">
              <a:off x="10747491" y="4611333"/>
              <a:ext cx="2591767" cy="8897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l">
                <a:defRPr>
                  <a:solidFill>
                    <a:srgbClr val="0433FF"/>
                  </a:solidFill>
                </a:defRPr>
              </a:pPr>
              <a:r>
                <a:t>Backscatter </a:t>
              </a:r>
            </a:p>
            <a:p>
              <a:pPr algn="l">
                <a:defRPr>
                  <a:solidFill>
                    <a:srgbClr val="0433FF"/>
                  </a:solidFill>
                </a:defRPr>
              </a:pPr>
              <a:r>
                <a:t>parameterisation</a:t>
              </a:r>
            </a:p>
          </p:txBody>
        </p:sp>
      </p:grpSp>
      <p:sp>
        <p:nvSpPr>
          <p:cNvPr id="250" name="Energy budget-based backscatter - the ide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Energy budget-based backscatter - the idea</a:t>
            </a:r>
          </a:p>
        </p:txBody>
      </p:sp>
      <p:pic>
        <p:nvPicPr>
          <p:cNvPr id="25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8402" y="2663381"/>
            <a:ext cx="11950068" cy="1026387"/>
          </a:xfrm>
          <a:prstGeom prst="rect">
            <a:avLst/>
          </a:prstGeom>
          <a:ln w="12700">
            <a:miter lim="400000"/>
          </a:ln>
        </p:spPr>
      </p:pic>
      <p:sp>
        <p:nvSpPr>
          <p:cNvPr id="252" name="Line"/>
          <p:cNvSpPr/>
          <p:nvPr/>
        </p:nvSpPr>
        <p:spPr>
          <a:xfrm>
            <a:off x="8206039" y="3569490"/>
            <a:ext cx="1502284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53" name="Diffusion"/>
          <p:cNvSpPr txBox="1"/>
          <p:nvPr/>
        </p:nvSpPr>
        <p:spPr>
          <a:xfrm rot="18900000">
            <a:off x="7730974" y="6899160"/>
            <a:ext cx="1438200" cy="432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Diffusion</a:t>
            </a:r>
          </a:p>
        </p:txBody>
      </p:sp>
      <p:grpSp>
        <p:nvGrpSpPr>
          <p:cNvPr id="256" name="Group"/>
          <p:cNvGrpSpPr/>
          <p:nvPr/>
        </p:nvGrpSpPr>
        <p:grpSpPr>
          <a:xfrm>
            <a:off x="-2322" y="5670683"/>
            <a:ext cx="9237336" cy="1505332"/>
            <a:chOff x="0" y="0"/>
            <a:chExt cx="9237335" cy="1505330"/>
          </a:xfrm>
        </p:grpSpPr>
        <p:sp>
          <p:nvSpPr>
            <p:cNvPr id="254" name="Sub-grid…"/>
            <p:cNvSpPr txBox="1"/>
            <p:nvPr/>
          </p:nvSpPr>
          <p:spPr>
            <a:xfrm>
              <a:off x="0" y="158369"/>
              <a:ext cx="3144012" cy="13469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Sub-grid</a:t>
              </a:r>
            </a:p>
            <a:p>
              <a:pPr/>
              <a:r>
                <a:t>Eddy kinetic energy </a:t>
              </a:r>
            </a:p>
            <a:p>
              <a:pPr/>
              <a:r>
                <a:t>Budget</a:t>
              </a:r>
            </a:p>
          </p:txBody>
        </p:sp>
        <p:pic>
          <p:nvPicPr>
            <p:cNvPr id="255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738235" y="0"/>
              <a:ext cx="5499101" cy="977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57" name="Viscosity"/>
          <p:cNvSpPr txBox="1"/>
          <p:nvPr/>
        </p:nvSpPr>
        <p:spPr>
          <a:xfrm rot="18900000">
            <a:off x="8444120" y="2063826"/>
            <a:ext cx="1417575" cy="432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Viscosity</a:t>
            </a:r>
          </a:p>
        </p:txBody>
      </p:sp>
      <p:sp>
        <p:nvSpPr>
          <p:cNvPr id="258" name="Backscatter"/>
          <p:cNvSpPr txBox="1"/>
          <p:nvPr/>
        </p:nvSpPr>
        <p:spPr>
          <a:xfrm rot="18900000">
            <a:off x="10379181" y="1894463"/>
            <a:ext cx="1849273" cy="432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Backscatter</a:t>
            </a:r>
          </a:p>
        </p:txBody>
      </p:sp>
      <p:sp>
        <p:nvSpPr>
          <p:cNvPr id="271" name="Connection Line"/>
          <p:cNvSpPr/>
          <p:nvPr/>
        </p:nvSpPr>
        <p:spPr>
          <a:xfrm>
            <a:off x="7102496" y="3608884"/>
            <a:ext cx="3710579" cy="22960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16601" y="12947"/>
                  <a:pt x="9401" y="20147"/>
                  <a:pt x="0" y="21600"/>
                </a:cubicBezTo>
              </a:path>
            </a:pathLst>
          </a:custGeom>
          <a:ln w="25400">
            <a:solidFill>
              <a:srgbClr val="000000"/>
            </a:solidFill>
            <a:miter lim="400000"/>
            <a:headEnd type="triangle"/>
          </a:ln>
        </p:spPr>
        <p:txBody>
          <a:bodyPr/>
          <a:lstStyle/>
          <a:p>
            <a:pPr/>
          </a:p>
        </p:txBody>
      </p:sp>
      <p:sp>
        <p:nvSpPr>
          <p:cNvPr id="260" name="Line"/>
          <p:cNvSpPr/>
          <p:nvPr/>
        </p:nvSpPr>
        <p:spPr>
          <a:xfrm>
            <a:off x="10365039" y="3569490"/>
            <a:ext cx="216706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grpSp>
        <p:nvGrpSpPr>
          <p:cNvPr id="266" name="Group"/>
          <p:cNvGrpSpPr/>
          <p:nvPr/>
        </p:nvGrpSpPr>
        <p:grpSpPr>
          <a:xfrm>
            <a:off x="3115157" y="3621527"/>
            <a:ext cx="5860863" cy="2296048"/>
            <a:chOff x="0" y="0"/>
            <a:chExt cx="5860862" cy="2296047"/>
          </a:xfrm>
        </p:grpSpPr>
        <p:sp>
          <p:nvSpPr>
            <p:cNvPr id="272" name="Connection Line"/>
            <p:cNvSpPr/>
            <p:nvPr/>
          </p:nvSpPr>
          <p:spPr>
            <a:xfrm>
              <a:off x="2150284" y="0"/>
              <a:ext cx="3710579" cy="2296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999" y="8653"/>
                    <a:pt x="12199" y="1453"/>
                    <a:pt x="21600" y="0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273" name="Connection Line"/>
            <p:cNvSpPr/>
            <p:nvPr/>
          </p:nvSpPr>
          <p:spPr>
            <a:xfrm>
              <a:off x="1446166" y="454240"/>
              <a:ext cx="2595597" cy="6543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822" fill="norm" stroke="1" extrusionOk="0">
                  <a:moveTo>
                    <a:pt x="0" y="19404"/>
                  </a:moveTo>
                  <a:cubicBezTo>
                    <a:pt x="6739" y="21600"/>
                    <a:pt x="13939" y="15132"/>
                    <a:pt x="21600" y="0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263" name="unbalanced flow"/>
            <p:cNvSpPr txBox="1"/>
            <p:nvPr/>
          </p:nvSpPr>
          <p:spPr>
            <a:xfrm>
              <a:off x="1583347" y="446592"/>
              <a:ext cx="1812545" cy="3416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000"/>
              </a:lvl1pPr>
            </a:lstStyle>
            <a:p>
              <a:pPr/>
              <a:r>
                <a:t>unbalanced flow</a:t>
              </a:r>
            </a:p>
          </p:txBody>
        </p:sp>
        <p:sp>
          <p:nvSpPr>
            <p:cNvPr id="264" name="balanced flow"/>
            <p:cNvSpPr txBox="1"/>
            <p:nvPr/>
          </p:nvSpPr>
          <p:spPr>
            <a:xfrm>
              <a:off x="2786542" y="1383503"/>
              <a:ext cx="1557021" cy="3416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000"/>
              </a:lvl1pPr>
            </a:lstStyle>
            <a:p>
              <a:pPr/>
              <a:r>
                <a:t>balanced flow</a:t>
              </a:r>
            </a:p>
          </p:txBody>
        </p:sp>
        <p:sp>
          <p:nvSpPr>
            <p:cNvPr id="265" name="Dissipation"/>
            <p:cNvSpPr txBox="1"/>
            <p:nvPr/>
          </p:nvSpPr>
          <p:spPr>
            <a:xfrm>
              <a:off x="0" y="932787"/>
              <a:ext cx="1253236" cy="3416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000"/>
              </a:lvl1pPr>
            </a:lstStyle>
            <a:p>
              <a:pPr/>
              <a:r>
                <a:t>Dissipation</a:t>
              </a:r>
            </a:p>
          </p:txBody>
        </p:sp>
      </p:grpSp>
      <p:grpSp>
        <p:nvGrpSpPr>
          <p:cNvPr id="269" name="Group"/>
          <p:cNvGrpSpPr/>
          <p:nvPr/>
        </p:nvGrpSpPr>
        <p:grpSpPr>
          <a:xfrm>
            <a:off x="1401467" y="8629498"/>
            <a:ext cx="9345407" cy="432563"/>
            <a:chOff x="0" y="0"/>
            <a:chExt cx="9345405" cy="432561"/>
          </a:xfrm>
        </p:grpSpPr>
        <p:pic>
          <p:nvPicPr>
            <p:cNvPr id="267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224505" y="107576"/>
              <a:ext cx="2120901" cy="279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8" name="Backscatter is realised with negative viscosity"/>
            <p:cNvSpPr txBox="1"/>
            <p:nvPr/>
          </p:nvSpPr>
          <p:spPr>
            <a:xfrm>
              <a:off x="0" y="0"/>
              <a:ext cx="6780734" cy="4325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Backscatter is realised with negative viscosity</a:t>
              </a:r>
            </a:p>
          </p:txBody>
        </p:sp>
      </p:grpSp>
      <p:sp>
        <p:nvSpPr>
          <p:cNvPr id="270" name="Rectangle"/>
          <p:cNvSpPr/>
          <p:nvPr/>
        </p:nvSpPr>
        <p:spPr>
          <a:xfrm>
            <a:off x="9743441" y="1217444"/>
            <a:ext cx="3008997" cy="237090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xit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3" grpId="4"/>
      <p:bldP build="whole" bldLvl="1" animBg="1" rev="0" advAuto="0" spid="266" grpId="1"/>
      <p:bldP build="whole" bldLvl="1" animBg="1" rev="0" advAuto="0" spid="249" grpId="7"/>
      <p:bldP build="whole" bldLvl="1" animBg="1" rev="0" advAuto="0" spid="256" grpId="2"/>
      <p:bldP build="whole" bldLvl="1" animBg="1" rev="0" advAuto="0" spid="269" grpId="3"/>
      <p:bldP build="whole" bldLvl="1" animBg="1" rev="0" advAuto="0" spid="270" grpId="6"/>
      <p:bldP build="whole" bldLvl="1" animBg="1" rev="0" advAuto="0" spid="271" grpId="5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Test case: An idealised North Atlantic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Test case: An idealised North Atlantic</a:t>
            </a:r>
          </a:p>
        </p:txBody>
      </p:sp>
      <p:sp>
        <p:nvSpPr>
          <p:cNvPr id="276" name="Line"/>
          <p:cNvSpPr/>
          <p:nvPr/>
        </p:nvSpPr>
        <p:spPr>
          <a:xfrm flipV="1">
            <a:off x="5456867" y="3956831"/>
            <a:ext cx="1" cy="73390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77" name="Line"/>
          <p:cNvSpPr/>
          <p:nvPr/>
        </p:nvSpPr>
        <p:spPr>
          <a:xfrm flipV="1">
            <a:off x="5456868" y="3122501"/>
            <a:ext cx="4539609" cy="84671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78" name="Line"/>
          <p:cNvSpPr/>
          <p:nvPr/>
        </p:nvSpPr>
        <p:spPr>
          <a:xfrm flipV="1">
            <a:off x="5456868" y="3830526"/>
            <a:ext cx="4539609" cy="84671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79" name="Line"/>
          <p:cNvSpPr/>
          <p:nvPr/>
        </p:nvSpPr>
        <p:spPr>
          <a:xfrm flipV="1">
            <a:off x="9983054" y="3117680"/>
            <a:ext cx="1" cy="73390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80" name="Line"/>
          <p:cNvSpPr/>
          <p:nvPr/>
        </p:nvSpPr>
        <p:spPr>
          <a:xfrm flipH="1" flipV="1">
            <a:off x="3671733" y="2190548"/>
            <a:ext cx="1792312" cy="179231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81" name="Line"/>
          <p:cNvSpPr/>
          <p:nvPr/>
        </p:nvSpPr>
        <p:spPr>
          <a:xfrm flipH="1" flipV="1">
            <a:off x="3659033" y="2876348"/>
            <a:ext cx="1792312" cy="179231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82" name="Line"/>
          <p:cNvSpPr/>
          <p:nvPr/>
        </p:nvSpPr>
        <p:spPr>
          <a:xfrm flipV="1">
            <a:off x="3660510" y="2163182"/>
            <a:ext cx="1" cy="73390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83" name="Line"/>
          <p:cNvSpPr/>
          <p:nvPr/>
        </p:nvSpPr>
        <p:spPr>
          <a:xfrm flipV="1">
            <a:off x="3650293" y="1358723"/>
            <a:ext cx="4171743" cy="82217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84" name="Line"/>
          <p:cNvSpPr/>
          <p:nvPr/>
        </p:nvSpPr>
        <p:spPr>
          <a:xfrm flipH="1" flipV="1">
            <a:off x="7807864" y="1363813"/>
            <a:ext cx="2177381" cy="1755448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85" name="H = 500m"/>
          <p:cNvSpPr txBox="1"/>
          <p:nvPr/>
        </p:nvSpPr>
        <p:spPr>
          <a:xfrm>
            <a:off x="10155037" y="3268351"/>
            <a:ext cx="1635557" cy="432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 = 500m</a:t>
            </a:r>
          </a:p>
        </p:txBody>
      </p:sp>
      <p:sp>
        <p:nvSpPr>
          <p:cNvPr id="286" name="Line"/>
          <p:cNvSpPr/>
          <p:nvPr/>
        </p:nvSpPr>
        <p:spPr>
          <a:xfrm flipH="1">
            <a:off x="6329772" y="3170234"/>
            <a:ext cx="1633039" cy="32472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87" name="Line"/>
          <p:cNvSpPr/>
          <p:nvPr/>
        </p:nvSpPr>
        <p:spPr>
          <a:xfrm flipH="1">
            <a:off x="6698345" y="2930398"/>
            <a:ext cx="1161401" cy="22005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88" name="Line"/>
          <p:cNvSpPr/>
          <p:nvPr/>
        </p:nvSpPr>
        <p:spPr>
          <a:xfrm flipH="1">
            <a:off x="7108397" y="2711635"/>
            <a:ext cx="628012" cy="13340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89" name="Line"/>
          <p:cNvSpPr/>
          <p:nvPr/>
        </p:nvSpPr>
        <p:spPr>
          <a:xfrm flipV="1">
            <a:off x="7651459" y="2423274"/>
            <a:ext cx="308912" cy="6566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90" name="Line"/>
          <p:cNvSpPr/>
          <p:nvPr/>
        </p:nvSpPr>
        <p:spPr>
          <a:xfrm flipV="1">
            <a:off x="7481333" y="2116213"/>
            <a:ext cx="490678" cy="104298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91" name="Line"/>
          <p:cNvSpPr/>
          <p:nvPr/>
        </p:nvSpPr>
        <p:spPr>
          <a:xfrm flipV="1">
            <a:off x="7314610" y="1862605"/>
            <a:ext cx="490678" cy="104298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92" name="Line"/>
          <p:cNvSpPr/>
          <p:nvPr/>
        </p:nvSpPr>
        <p:spPr>
          <a:xfrm flipV="1">
            <a:off x="7127091" y="1675639"/>
            <a:ext cx="308913" cy="6566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93" name="Westerlies"/>
          <p:cNvSpPr txBox="1"/>
          <p:nvPr/>
        </p:nvSpPr>
        <p:spPr>
          <a:xfrm rot="20880000">
            <a:off x="5266977" y="2232341"/>
            <a:ext cx="1649782" cy="432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Westerlies</a:t>
            </a:r>
          </a:p>
        </p:txBody>
      </p:sp>
      <p:sp>
        <p:nvSpPr>
          <p:cNvPr id="294" name="Easterlies"/>
          <p:cNvSpPr txBox="1"/>
          <p:nvPr/>
        </p:nvSpPr>
        <p:spPr>
          <a:xfrm rot="20940000">
            <a:off x="8018806" y="2707607"/>
            <a:ext cx="1501497" cy="432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Easterlies</a:t>
            </a:r>
          </a:p>
        </p:txBody>
      </p:sp>
      <p:grpSp>
        <p:nvGrpSpPr>
          <p:cNvPr id="297" name="Group"/>
          <p:cNvGrpSpPr/>
          <p:nvPr/>
        </p:nvGrpSpPr>
        <p:grpSpPr>
          <a:xfrm>
            <a:off x="467312" y="7315019"/>
            <a:ext cx="4984048" cy="1941863"/>
            <a:chOff x="0" y="0"/>
            <a:chExt cx="4984046" cy="1941861"/>
          </a:xfrm>
        </p:grpSpPr>
        <p:sp>
          <p:nvSpPr>
            <p:cNvPr id="295" name="What is the true solution for circulation in such a basin?"/>
            <p:cNvSpPr txBox="1"/>
            <p:nvPr/>
          </p:nvSpPr>
          <p:spPr>
            <a:xfrm>
              <a:off x="0" y="0"/>
              <a:ext cx="4984047" cy="8897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/>
            </a:lstStyle>
            <a:p>
              <a:pPr/>
              <a:r>
                <a:t>What is the true solution for circulation in such a basin?</a:t>
              </a:r>
            </a:p>
          </p:txBody>
        </p:sp>
        <p:sp>
          <p:nvSpPr>
            <p:cNvPr id="296" name="How would a model simulate the circulation?"/>
            <p:cNvSpPr txBox="1"/>
            <p:nvPr/>
          </p:nvSpPr>
          <p:spPr>
            <a:xfrm>
              <a:off x="33373" y="1052100"/>
              <a:ext cx="4230689" cy="8897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/>
            </a:lstStyle>
            <a:p>
              <a:pPr/>
              <a:r>
                <a:t>How would a model simulate the circulation?</a:t>
              </a:r>
            </a:p>
          </p:txBody>
        </p:sp>
      </p:grpSp>
      <p:grpSp>
        <p:nvGrpSpPr>
          <p:cNvPr id="301" name="Group"/>
          <p:cNvGrpSpPr/>
          <p:nvPr/>
        </p:nvGrpSpPr>
        <p:grpSpPr>
          <a:xfrm>
            <a:off x="367673" y="4986334"/>
            <a:ext cx="11708185" cy="4361923"/>
            <a:chOff x="0" y="0"/>
            <a:chExt cx="11708184" cy="4361922"/>
          </a:xfrm>
        </p:grpSpPr>
        <p:sp>
          <p:nvSpPr>
            <p:cNvPr id="298" name="Wind-driven ocean circulation"/>
            <p:cNvSpPr txBox="1"/>
            <p:nvPr/>
          </p:nvSpPr>
          <p:spPr>
            <a:xfrm>
              <a:off x="0" y="153822"/>
              <a:ext cx="4496715" cy="4325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Wind-driven ocean circulation</a:t>
              </a:r>
            </a:p>
          </p:txBody>
        </p:sp>
        <p:pic>
          <p:nvPicPr>
            <p:cNvPr id="299" name="streamplot.pdf" descr="streamplot.pdf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5585" t="11674" r="67226" b="21048"/>
            <a:stretch>
              <a:fillRect/>
            </a:stretch>
          </p:blipFill>
          <p:spPr>
            <a:xfrm>
              <a:off x="5715206" y="0"/>
              <a:ext cx="4230696" cy="43619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0" name="+ Eddies"/>
            <p:cNvSpPr txBox="1"/>
            <p:nvPr/>
          </p:nvSpPr>
          <p:spPr>
            <a:xfrm>
              <a:off x="10356751" y="1964745"/>
              <a:ext cx="1351434" cy="4325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+ Eddies</a:t>
              </a:r>
            </a:p>
          </p:txBody>
        </p:sp>
      </p:grpSp>
      <p:sp>
        <p:nvSpPr>
          <p:cNvPr id="302" name="Prognostic variables"/>
          <p:cNvSpPr txBox="1"/>
          <p:nvPr/>
        </p:nvSpPr>
        <p:spPr>
          <a:xfrm>
            <a:off x="386976" y="2313853"/>
            <a:ext cx="3046579" cy="432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Prognostic variables</a:t>
            </a:r>
          </a:p>
        </p:txBody>
      </p:sp>
      <p:pic>
        <p:nvPicPr>
          <p:cNvPr id="30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45115" y="2927954"/>
            <a:ext cx="1130301" cy="317501"/>
          </a:xfrm>
          <a:prstGeom prst="rect">
            <a:avLst/>
          </a:prstGeom>
          <a:ln w="12700">
            <a:miter lim="400000"/>
          </a:ln>
        </p:spPr>
      </p:pic>
      <p:sp>
        <p:nvSpPr>
          <p:cNvPr id="304" name="Shallow water model"/>
          <p:cNvSpPr txBox="1"/>
          <p:nvPr/>
        </p:nvSpPr>
        <p:spPr>
          <a:xfrm>
            <a:off x="330080" y="1700457"/>
            <a:ext cx="3160371" cy="432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Shallow water model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7" grpId="2"/>
      <p:bldP build="whole" bldLvl="1" animBg="1" rev="0" advAuto="0" spid="301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FoundrySterling"/>
        <a:ea typeface="FoundrySterling"/>
        <a:cs typeface="FoundrySterling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FoundrySterling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FoundrySterling"/>
        <a:ea typeface="FoundrySterling"/>
        <a:cs typeface="FoundrySterling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FoundrySterling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