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79" r:id="rId2"/>
    <p:sldId id="778" r:id="rId3"/>
    <p:sldId id="780" r:id="rId4"/>
    <p:sldId id="779" r:id="rId5"/>
    <p:sldId id="781" r:id="rId6"/>
    <p:sldId id="782" r:id="rId7"/>
    <p:sldId id="787" r:id="rId8"/>
    <p:sldId id="769" r:id="rId9"/>
    <p:sldId id="770" r:id="rId10"/>
    <p:sldId id="771" r:id="rId11"/>
    <p:sldId id="772" r:id="rId12"/>
    <p:sldId id="773" r:id="rId13"/>
    <p:sldId id="776" r:id="rId14"/>
    <p:sldId id="732" r:id="rId15"/>
    <p:sldId id="733" r:id="rId16"/>
    <p:sldId id="749" r:id="rId17"/>
    <p:sldId id="750" r:id="rId18"/>
    <p:sldId id="755" r:id="rId19"/>
    <p:sldId id="754" r:id="rId20"/>
    <p:sldId id="757" r:id="rId21"/>
    <p:sldId id="785" r:id="rId22"/>
    <p:sldId id="784" r:id="rId23"/>
    <p:sldId id="758" r:id="rId24"/>
    <p:sldId id="788" r:id="rId25"/>
    <p:sldId id="789" r:id="rId26"/>
    <p:sldId id="790" r:id="rId27"/>
    <p:sldId id="759" r:id="rId28"/>
    <p:sldId id="767" r:id="rId29"/>
    <p:sldId id="713" r:id="rId30"/>
    <p:sldId id="714" r:id="rId31"/>
    <p:sldId id="715" r:id="rId32"/>
    <p:sldId id="716" r:id="rId33"/>
    <p:sldId id="774" r:id="rId34"/>
    <p:sldId id="748" r:id="rId35"/>
    <p:sldId id="751" r:id="rId36"/>
    <p:sldId id="752" r:id="rId37"/>
    <p:sldId id="756" r:id="rId38"/>
  </p:sldIdLst>
  <p:sldSz cx="9144000" cy="6858000" type="screen4x3"/>
  <p:notesSz cx="6797675" cy="99282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1003BD"/>
    <a:srgbClr val="F5FEA0"/>
    <a:srgbClr val="009900"/>
    <a:srgbClr val="FF0000"/>
    <a:srgbClr val="660066"/>
    <a:srgbClr val="66FF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82" autoAdjust="0"/>
  </p:normalViewPr>
  <p:slideViewPr>
    <p:cSldViewPr>
      <p:cViewPr varScale="1">
        <p:scale>
          <a:sx n="88" d="100"/>
          <a:sy n="88" d="100"/>
        </p:scale>
        <p:origin x="71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040A9D0-8C19-4E0D-8AD7-8586E0B7E12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19457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56B8177-7043-4FD7-BCD2-267C691F41E0}" type="slidenum">
              <a:rPr lang="de-DE" altLang="de-DE" smtClean="0"/>
              <a:pPr eaLnBrk="1" hangingPunct="1">
                <a:spcBef>
                  <a:spcPct val="0"/>
                </a:spcBef>
              </a:pPr>
              <a:t>1</a:t>
            </a:fld>
            <a:endParaRPr lang="de-DE" altLang="de-DE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585A704-A0D9-40EA-AF1A-24ADEEDAF7C4}" type="slidenum">
              <a:rPr lang="de-DE" altLang="de-DE" smtClean="0"/>
              <a:pPr eaLnBrk="1" hangingPunct="1">
                <a:spcBef>
                  <a:spcPct val="0"/>
                </a:spcBef>
              </a:pPr>
              <a:t>22</a:t>
            </a:fld>
            <a:endParaRPr lang="de-DE" altLang="de-DE" smtClean="0"/>
          </a:p>
        </p:txBody>
      </p:sp>
      <p:sp>
        <p:nvSpPr>
          <p:cNvPr id="32771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7F2F2FB-12AB-4885-A26E-42927345BEE3}" type="slidenum">
              <a:rPr lang="de-DE" altLang="de-DE"/>
              <a:pPr algn="r" eaLnBrk="1" hangingPunct="1">
                <a:spcBef>
                  <a:spcPct val="0"/>
                </a:spcBef>
              </a:pPr>
              <a:t>22</a:t>
            </a:fld>
            <a:endParaRPr lang="de-DE" altLang="de-DE"/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637418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D15E3-8690-4AFE-9053-48C2724EF07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9381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BCAB3-B37A-4BC2-BC5F-F7CBD1DA7E6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7073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47F2F-AD09-4DFC-91EB-56F22676E14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1909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SmartArt-Platzhalt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858FA-489D-490F-B8FD-25E2AD7C7D1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0612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3C1AD-634E-4956-823C-526ABAC59DD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0467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7FB4C-86A9-404D-BB35-E56D2D2ABCA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7223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0DC12-E0F1-4596-B267-DC740F92917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7711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18DDD-E6AB-4A8E-91CF-A1690587EA6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795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59A53-897F-40C1-99E1-8356EB84CD7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0072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3F4C6-D5E5-4067-94C3-0832A4488C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465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DA69D-9ABB-49D1-ADA5-BF82BB8A4FC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6853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CFD85-24DB-42FD-A27A-CF66F4C3F26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1777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139B5912-CDC4-44A4-BD44-22CF4DC372F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9" t="1" r="20821" b="40866"/>
          <a:stretch/>
        </p:blipFill>
        <p:spPr bwMode="auto">
          <a:xfrm>
            <a:off x="-7876" y="-1884"/>
            <a:ext cx="9260906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-36513" y="404664"/>
            <a:ext cx="9310688" cy="324036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de-DE" dirty="0" smtClean="0">
                <a:solidFill>
                  <a:schemeClr val="bg1"/>
                </a:solidFill>
              </a:rPr>
              <a:t>Small-scale and large-scale </a:t>
            </a:r>
          </a:p>
          <a:p>
            <a:pPr eaLnBrk="1" hangingPunct="1">
              <a:defRPr/>
            </a:pPr>
            <a:r>
              <a:rPr lang="en-US" altLang="de-DE" dirty="0" smtClean="0">
                <a:solidFill>
                  <a:schemeClr val="bg1"/>
                </a:solidFill>
              </a:rPr>
              <a:t>secondary gravity waves </a:t>
            </a:r>
          </a:p>
          <a:p>
            <a:pPr eaLnBrk="1" hangingPunct="1">
              <a:defRPr/>
            </a:pPr>
            <a:r>
              <a:rPr lang="en-US" altLang="de-DE" dirty="0" smtClean="0">
                <a:solidFill>
                  <a:schemeClr val="bg1"/>
                </a:solidFill>
              </a:rPr>
              <a:t>in the middle atmosphere</a:t>
            </a:r>
          </a:p>
          <a:p>
            <a:pPr eaLnBrk="1" hangingPunct="1">
              <a:defRPr/>
            </a:pPr>
            <a:endParaRPr lang="en-US" altLang="de-DE" sz="2000" b="1" dirty="0" smtClean="0"/>
          </a:p>
          <a:p>
            <a:pPr eaLnBrk="1" hangingPunct="1">
              <a:defRPr/>
            </a:pPr>
            <a:r>
              <a:rPr lang="de-DE" altLang="de-DE" sz="1800" u="sng" dirty="0">
                <a:latin typeface="+mj-lt"/>
              </a:rPr>
              <a:t>Erich </a:t>
            </a:r>
            <a:r>
              <a:rPr lang="de-DE" altLang="de-DE" sz="1800" u="sng" dirty="0" smtClean="0">
                <a:latin typeface="+mj-lt"/>
              </a:rPr>
              <a:t>Becker</a:t>
            </a:r>
            <a:r>
              <a:rPr lang="de-DE" altLang="de-DE" sz="1800" dirty="0" smtClean="0">
                <a:latin typeface="+mj-lt"/>
              </a:rPr>
              <a:t>, Urs Schaefer-Rolffs</a:t>
            </a:r>
          </a:p>
          <a:p>
            <a:pPr eaLnBrk="1" hangingPunct="1">
              <a:defRPr/>
            </a:pPr>
            <a:r>
              <a:rPr lang="de-DE" altLang="de-DE" sz="1800" dirty="0" smtClean="0">
                <a:latin typeface="+mj-lt"/>
              </a:rPr>
              <a:t>Leibniz </a:t>
            </a:r>
            <a:r>
              <a:rPr lang="de-DE" altLang="de-DE" sz="1800" dirty="0">
                <a:latin typeface="+mj-lt"/>
              </a:rPr>
              <a:t>Institute of </a:t>
            </a:r>
            <a:r>
              <a:rPr lang="de-DE" altLang="de-DE" sz="1800" dirty="0" err="1">
                <a:latin typeface="+mj-lt"/>
              </a:rPr>
              <a:t>Atmospheric</a:t>
            </a:r>
            <a:r>
              <a:rPr lang="de-DE" altLang="de-DE" sz="1800" dirty="0">
                <a:latin typeface="+mj-lt"/>
              </a:rPr>
              <a:t> </a:t>
            </a:r>
            <a:r>
              <a:rPr lang="de-DE" altLang="de-DE" sz="1800" dirty="0" err="1">
                <a:latin typeface="+mj-lt"/>
              </a:rPr>
              <a:t>Physics</a:t>
            </a:r>
            <a:r>
              <a:rPr lang="de-DE" altLang="de-DE" sz="1800" dirty="0">
                <a:latin typeface="+mj-lt"/>
              </a:rPr>
              <a:t> </a:t>
            </a:r>
            <a:r>
              <a:rPr lang="de-DE" altLang="de-DE" sz="1800" dirty="0" smtClean="0">
                <a:latin typeface="+mj-lt"/>
              </a:rPr>
              <a:t>at </a:t>
            </a:r>
            <a:r>
              <a:rPr lang="de-DE" altLang="de-DE" sz="1800" dirty="0" err="1">
                <a:latin typeface="+mj-lt"/>
              </a:rPr>
              <a:t>the</a:t>
            </a:r>
            <a:r>
              <a:rPr lang="de-DE" altLang="de-DE" sz="1800" dirty="0">
                <a:latin typeface="+mj-lt"/>
              </a:rPr>
              <a:t> University of Rostock (IAP</a:t>
            </a:r>
            <a:r>
              <a:rPr lang="de-DE" altLang="de-DE" sz="1800" dirty="0" smtClean="0">
                <a:latin typeface="+mj-lt"/>
              </a:rPr>
              <a:t>)</a:t>
            </a:r>
            <a:endParaRPr lang="de-DE" altLang="de-DE" sz="1800" dirty="0">
              <a:latin typeface="+mj-lt"/>
            </a:endParaRPr>
          </a:p>
          <a:p>
            <a:pPr eaLnBrk="1" hangingPunct="1">
              <a:defRPr/>
            </a:pPr>
            <a:r>
              <a:rPr lang="de-DE" altLang="de-DE" sz="1800" dirty="0">
                <a:latin typeface="+mj-lt"/>
              </a:rPr>
              <a:t>Kühlungsborn, </a:t>
            </a:r>
            <a:r>
              <a:rPr lang="de-DE" altLang="de-DE" sz="1800" dirty="0" smtClean="0">
                <a:latin typeface="+mj-lt"/>
              </a:rPr>
              <a:t>Germany</a:t>
            </a:r>
          </a:p>
          <a:p>
            <a:pPr eaLnBrk="1" hangingPunct="1">
              <a:defRPr/>
            </a:pPr>
            <a:endParaRPr lang="de-DE" altLang="de-DE" sz="1200" b="1" dirty="0">
              <a:latin typeface="+mj-lt"/>
            </a:endParaRPr>
          </a:p>
          <a:p>
            <a:pPr eaLnBrk="1" hangingPunct="1">
              <a:defRPr/>
            </a:pPr>
            <a:endParaRPr lang="de-DE" altLang="de-DE" sz="1800" dirty="0">
              <a:latin typeface="+mj-lt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202926" y="6948100"/>
            <a:ext cx="6139438" cy="3693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 dirty="0" smtClean="0">
                <a:solidFill>
                  <a:srgbClr val="FF0000"/>
                </a:solidFill>
                <a:latin typeface="+mj-lt"/>
              </a:rPr>
              <a:t>MS-GWAVES Workshop, </a:t>
            </a:r>
            <a:r>
              <a:rPr lang="de-DE" b="1" dirty="0" err="1" smtClean="0">
                <a:solidFill>
                  <a:srgbClr val="FF0000"/>
                </a:solidFill>
                <a:latin typeface="+mj-lt"/>
              </a:rPr>
              <a:t>Epsenau</a:t>
            </a:r>
            <a:r>
              <a:rPr lang="de-DE" b="1" dirty="0" smtClean="0">
                <a:solidFill>
                  <a:srgbClr val="FF0000"/>
                </a:solidFill>
                <a:latin typeface="+mj-lt"/>
              </a:rPr>
              <a:t>, (March 19-22, 2018)</a:t>
            </a:r>
            <a:endParaRPr lang="de-DE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53" name="Textfeld 3"/>
          <p:cNvSpPr txBox="1">
            <a:spLocks noChangeArrowheads="1"/>
          </p:cNvSpPr>
          <p:nvPr/>
        </p:nvSpPr>
        <p:spPr bwMode="auto">
          <a:xfrm>
            <a:off x="4859338" y="6948488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latin typeface="Arial Black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204907" y="3645024"/>
            <a:ext cx="2031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defRPr/>
            </a:pPr>
            <a:r>
              <a:rPr lang="de-DE" altLang="de-DE" dirty="0" err="1">
                <a:latin typeface="+mn-lt"/>
              </a:rPr>
              <a:t>Xinzhao</a:t>
            </a:r>
            <a:r>
              <a:rPr lang="de-DE" altLang="de-DE" dirty="0">
                <a:latin typeface="+mn-lt"/>
              </a:rPr>
              <a:t> Chu </a:t>
            </a:r>
          </a:p>
          <a:p>
            <a:pPr algn="ctr" eaLnBrk="1" hangingPunct="1">
              <a:defRPr/>
            </a:pPr>
            <a:r>
              <a:rPr lang="de-DE" altLang="de-DE" dirty="0">
                <a:latin typeface="+mn-lt"/>
              </a:rPr>
              <a:t>CU, Boulder, USA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664658" y="3645024"/>
            <a:ext cx="2403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defRPr/>
            </a:pPr>
            <a:r>
              <a:rPr lang="de-DE" altLang="de-DE" dirty="0">
                <a:latin typeface="+mn-lt"/>
              </a:rPr>
              <a:t>Sharon Vadas</a:t>
            </a:r>
          </a:p>
          <a:p>
            <a:pPr algn="ctr" eaLnBrk="1" hangingPunct="1">
              <a:defRPr/>
            </a:pPr>
            <a:r>
              <a:rPr lang="de-DE" altLang="de-DE" dirty="0">
                <a:latin typeface="+mn-lt"/>
              </a:rPr>
              <a:t>NWRA, Boulder, USA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-27384"/>
            <a:ext cx="4608512" cy="6912767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448" y="8200"/>
            <a:ext cx="4536504" cy="8309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sz="2400" dirty="0" err="1" smtClean="0">
                <a:latin typeface="Arial" charset="0"/>
              </a:rPr>
              <a:t>Observed</a:t>
            </a:r>
            <a:r>
              <a:rPr lang="de-DE" sz="2400" dirty="0" smtClean="0">
                <a:latin typeface="Arial" charset="0"/>
              </a:rPr>
              <a:t> universal </a:t>
            </a:r>
            <a:r>
              <a:rPr lang="de-DE" sz="2400" dirty="0" err="1" smtClean="0">
                <a:latin typeface="Arial" charset="0"/>
              </a:rPr>
              <a:t>spectral</a:t>
            </a:r>
            <a:r>
              <a:rPr lang="de-DE" sz="2400" dirty="0" smtClean="0">
                <a:latin typeface="Arial" charset="0"/>
              </a:rPr>
              <a:t> </a:t>
            </a:r>
            <a:r>
              <a:rPr lang="de-DE" sz="2400" dirty="0" err="1" smtClean="0">
                <a:latin typeface="Arial" charset="0"/>
              </a:rPr>
              <a:t>behavior</a:t>
            </a:r>
            <a:r>
              <a:rPr lang="de-DE" sz="2400" dirty="0" smtClean="0">
                <a:latin typeface="Arial" charset="0"/>
              </a:rPr>
              <a:t> </a:t>
            </a:r>
            <a:r>
              <a:rPr lang="de-DE" sz="2400" dirty="0" err="1" smtClean="0">
                <a:latin typeface="Arial" charset="0"/>
              </a:rPr>
              <a:t>of</a:t>
            </a:r>
            <a:r>
              <a:rPr lang="de-DE" sz="2400" dirty="0" smtClean="0">
                <a:latin typeface="Arial" charset="0"/>
              </a:rPr>
              <a:t> GWs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51520" y="1484784"/>
            <a:ext cx="4292432" cy="2769989"/>
          </a:xfrm>
          <a:prstGeom prst="rect">
            <a:avLst/>
          </a:prstGeom>
          <a:solidFill>
            <a:srgbClr val="F5FEA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</a:pPr>
            <a:r>
              <a:rPr lang="de-DE" altLang="de-DE" sz="2400" dirty="0" err="1" smtClean="0">
                <a:solidFill>
                  <a:srgbClr val="1003BD"/>
                </a:solidFill>
              </a:rPr>
              <a:t>Observed</a:t>
            </a:r>
            <a:r>
              <a:rPr lang="de-DE" altLang="de-DE" sz="2400" dirty="0" smtClean="0">
                <a:solidFill>
                  <a:srgbClr val="1003BD"/>
                </a:solidFill>
              </a:rPr>
              <a:t> </a:t>
            </a:r>
            <a:r>
              <a:rPr lang="de-DE" altLang="de-DE" sz="2400" dirty="0" err="1">
                <a:solidFill>
                  <a:srgbClr val="1003BD"/>
                </a:solidFill>
              </a:rPr>
              <a:t>v</a:t>
            </a:r>
            <a:r>
              <a:rPr lang="de-DE" altLang="de-DE" sz="2400" dirty="0" err="1" smtClean="0">
                <a:solidFill>
                  <a:srgbClr val="1003BD"/>
                </a:solidFill>
              </a:rPr>
              <a:t>ertical</a:t>
            </a:r>
            <a:r>
              <a:rPr lang="de-DE" altLang="de-DE" sz="2400" dirty="0" smtClean="0">
                <a:solidFill>
                  <a:srgbClr val="1003BD"/>
                </a:solidFill>
              </a:rPr>
              <a:t> </a:t>
            </a:r>
            <a:r>
              <a:rPr lang="de-DE" altLang="de-DE" sz="2400" dirty="0" err="1" smtClean="0">
                <a:solidFill>
                  <a:srgbClr val="1003BD"/>
                </a:solidFill>
              </a:rPr>
              <a:t>wavenumber</a:t>
            </a:r>
            <a:r>
              <a:rPr lang="de-DE" altLang="de-DE" sz="2400" dirty="0" smtClean="0">
                <a:solidFill>
                  <a:srgbClr val="1003BD"/>
                </a:solidFill>
              </a:rPr>
              <a:t> power </a:t>
            </a:r>
            <a:r>
              <a:rPr lang="de-DE" altLang="de-DE" sz="2400" dirty="0" err="1" smtClean="0">
                <a:solidFill>
                  <a:srgbClr val="1003BD"/>
                </a:solidFill>
              </a:rPr>
              <a:t>spectra</a:t>
            </a:r>
            <a:r>
              <a:rPr lang="de-DE" altLang="de-DE" sz="2400" dirty="0" smtClean="0">
                <a:solidFill>
                  <a:srgbClr val="1003BD"/>
                </a:solidFill>
              </a:rPr>
              <a:t> (horizontal </a:t>
            </a:r>
            <a:r>
              <a:rPr lang="de-DE" altLang="de-DE" sz="2400" dirty="0" err="1" smtClean="0">
                <a:solidFill>
                  <a:srgbClr val="1003BD"/>
                </a:solidFill>
              </a:rPr>
              <a:t>kinetic</a:t>
            </a:r>
            <a:r>
              <a:rPr lang="de-DE" altLang="de-DE" sz="2400" dirty="0" smtClean="0">
                <a:solidFill>
                  <a:srgbClr val="1003BD"/>
                </a:solidFill>
              </a:rPr>
              <a:t> </a:t>
            </a:r>
            <a:r>
              <a:rPr lang="de-DE" altLang="de-DE" sz="2400" dirty="0" err="1" smtClean="0">
                <a:solidFill>
                  <a:srgbClr val="1003BD"/>
                </a:solidFill>
              </a:rPr>
              <a:t>energy</a:t>
            </a:r>
            <a:r>
              <a:rPr lang="de-DE" altLang="de-DE" sz="2400" dirty="0" smtClean="0">
                <a:solidFill>
                  <a:srgbClr val="1003BD"/>
                </a:solidFill>
              </a:rPr>
              <a:t>) </a:t>
            </a:r>
            <a:r>
              <a:rPr lang="de-DE" altLang="de-DE" sz="2400" dirty="0" err="1" smtClean="0">
                <a:solidFill>
                  <a:srgbClr val="1003BD"/>
                </a:solidFill>
              </a:rPr>
              <a:t>fulfill</a:t>
            </a:r>
            <a:r>
              <a:rPr lang="de-DE" altLang="de-DE" sz="2400" dirty="0" smtClean="0">
                <a:solidFill>
                  <a:srgbClr val="1003BD"/>
                </a:solidFill>
              </a:rPr>
              <a:t> ~ </a:t>
            </a:r>
            <a:r>
              <a:rPr lang="de-DE" altLang="de-DE" sz="2400" b="1" dirty="0" smtClean="0">
                <a:solidFill>
                  <a:srgbClr val="1003BD"/>
                </a:solidFill>
              </a:rPr>
              <a:t>m</a:t>
            </a:r>
            <a:r>
              <a:rPr lang="de-DE" altLang="de-DE" sz="2400" b="1" baseline="30000" dirty="0" smtClean="0">
                <a:solidFill>
                  <a:srgbClr val="1003BD"/>
                </a:solidFill>
              </a:rPr>
              <a:t>-3 </a:t>
            </a:r>
            <a:r>
              <a:rPr lang="de-DE" altLang="de-DE" sz="2400" b="1" dirty="0" smtClean="0">
                <a:solidFill>
                  <a:srgbClr val="1003BD"/>
                </a:solidFill>
              </a:rPr>
              <a:t>. 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de-DE" altLang="de-DE" sz="2000" dirty="0" smtClean="0"/>
              <a:t>This </a:t>
            </a:r>
            <a:r>
              <a:rPr lang="de-DE" altLang="de-DE" sz="2000" dirty="0" err="1" smtClean="0"/>
              <a:t>behavior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is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usually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explained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as</a:t>
            </a:r>
            <a:r>
              <a:rPr lang="de-DE" altLang="de-DE" sz="2000" dirty="0" smtClean="0"/>
              <a:t> a </a:t>
            </a:r>
            <a:r>
              <a:rPr lang="de-DE" altLang="de-DE" sz="2000" dirty="0" err="1" smtClean="0"/>
              <a:t>superposition</a:t>
            </a:r>
            <a:r>
              <a:rPr lang="de-DE" altLang="de-DE" sz="2000" dirty="0" smtClean="0"/>
              <a:t> of </a:t>
            </a:r>
            <a:r>
              <a:rPr lang="de-DE" altLang="de-DE" sz="2000" dirty="0" err="1" smtClean="0"/>
              <a:t>saturated</a:t>
            </a:r>
            <a:r>
              <a:rPr lang="de-DE" altLang="de-DE" sz="2000" dirty="0" smtClean="0"/>
              <a:t> GWs </a:t>
            </a:r>
            <a:r>
              <a:rPr lang="de-DE" altLang="de-DE" sz="1800" dirty="0" smtClean="0"/>
              <a:t>(Smith, Fritts &amp; van </a:t>
            </a:r>
            <a:r>
              <a:rPr lang="de-DE" altLang="de-DE" sz="1800" dirty="0" err="1" smtClean="0"/>
              <a:t>Zandt</a:t>
            </a:r>
            <a:r>
              <a:rPr lang="de-DE" altLang="de-DE" sz="1800" dirty="0" smtClean="0"/>
              <a:t> 1987, JAS) 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658411" y="4828579"/>
            <a:ext cx="11641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+mn-lt"/>
              </a:rPr>
              <a:t>(Fritts &amp; </a:t>
            </a:r>
          </a:p>
          <a:p>
            <a:r>
              <a:rPr lang="de-DE" sz="1600" dirty="0" smtClean="0">
                <a:latin typeface="+mn-lt"/>
              </a:rPr>
              <a:t>Alexander </a:t>
            </a:r>
          </a:p>
          <a:p>
            <a:r>
              <a:rPr lang="de-DE" sz="1600" dirty="0" smtClean="0">
                <a:latin typeface="+mn-lt"/>
              </a:rPr>
              <a:t>2003, RG)</a:t>
            </a:r>
            <a:endParaRPr lang="de-DE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309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79512" y="4365104"/>
            <a:ext cx="2376263" cy="1938992"/>
          </a:xfrm>
          <a:prstGeom prst="rect">
            <a:avLst/>
          </a:prstGeom>
          <a:solidFill>
            <a:srgbClr val="F5FEA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de-DE" altLang="de-DE" sz="2400" dirty="0" smtClean="0">
                <a:solidFill>
                  <a:srgbClr val="1003BD"/>
                </a:solidFill>
              </a:rPr>
              <a:t>horizontal </a:t>
            </a:r>
            <a:r>
              <a:rPr lang="de-DE" altLang="de-DE" sz="2400" dirty="0" err="1" smtClean="0">
                <a:solidFill>
                  <a:srgbClr val="1003BD"/>
                </a:solidFill>
              </a:rPr>
              <a:t>kinetic</a:t>
            </a:r>
            <a:r>
              <a:rPr lang="de-DE" altLang="de-DE" sz="2400" dirty="0" smtClean="0">
                <a:solidFill>
                  <a:srgbClr val="1003BD"/>
                </a:solidFill>
              </a:rPr>
              <a:t> </a:t>
            </a:r>
            <a:r>
              <a:rPr lang="de-DE" altLang="de-DE" sz="2400" dirty="0" err="1" smtClean="0">
                <a:solidFill>
                  <a:srgbClr val="1003BD"/>
                </a:solidFill>
              </a:rPr>
              <a:t>energy</a:t>
            </a:r>
            <a:endParaRPr lang="de-DE" altLang="de-DE" sz="2400" dirty="0" smtClean="0">
              <a:solidFill>
                <a:srgbClr val="1003BD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de-DE" altLang="de-DE" sz="2400" dirty="0" err="1" smtClean="0"/>
              <a:t>and</a:t>
            </a:r>
            <a:r>
              <a:rPr lang="de-DE" altLang="de-DE" sz="2400" dirty="0" smtClean="0">
                <a:solidFill>
                  <a:srgbClr val="FF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de-DE" altLang="de-DE" sz="2400" dirty="0" smtClean="0">
                <a:solidFill>
                  <a:srgbClr val="1003BD"/>
                </a:solidFill>
              </a:rPr>
              <a:t>potential </a:t>
            </a:r>
            <a:r>
              <a:rPr lang="de-DE" altLang="de-DE" sz="2400" dirty="0" err="1" smtClean="0">
                <a:solidFill>
                  <a:srgbClr val="1003BD"/>
                </a:solidFill>
              </a:rPr>
              <a:t>energy</a:t>
            </a:r>
            <a:r>
              <a:rPr lang="de-DE" altLang="de-DE" sz="2400" dirty="0" smtClean="0">
                <a:solidFill>
                  <a:srgbClr val="1003BD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de-DE" altLang="de-DE" sz="2400" dirty="0" smtClean="0">
                <a:solidFill>
                  <a:srgbClr val="1003BD"/>
                </a:solidFill>
              </a:rPr>
              <a:t>~ </a:t>
            </a:r>
            <a:r>
              <a:rPr lang="de-DE" altLang="de-DE" sz="2400" b="1" dirty="0" smtClean="0">
                <a:solidFill>
                  <a:srgbClr val="1003BD"/>
                </a:solidFill>
              </a:rPr>
              <a:t>m</a:t>
            </a:r>
            <a:r>
              <a:rPr lang="de-DE" altLang="de-DE" sz="2400" b="1" baseline="30000" dirty="0" smtClean="0">
                <a:solidFill>
                  <a:srgbClr val="1003BD"/>
                </a:solidFill>
              </a:rPr>
              <a:t>-3 </a:t>
            </a:r>
            <a:r>
              <a:rPr lang="de-DE" altLang="de-DE" sz="2400" b="1" dirty="0" smtClean="0">
                <a:solidFill>
                  <a:srgbClr val="1003BD"/>
                </a:solidFill>
              </a:rPr>
              <a:t> </a:t>
            </a:r>
            <a:r>
              <a:rPr lang="de-DE" altLang="de-DE" sz="2400" dirty="0" smtClean="0">
                <a:solidFill>
                  <a:srgbClr val="1003BD"/>
                </a:solidFill>
              </a:rPr>
              <a:t>↔</a:t>
            </a:r>
            <a:r>
              <a:rPr lang="de-DE" altLang="de-DE" sz="2400" b="1" dirty="0" smtClean="0">
                <a:solidFill>
                  <a:srgbClr val="1003BD"/>
                </a:solidFill>
              </a:rPr>
              <a:t> </a:t>
            </a:r>
            <a:r>
              <a:rPr lang="el-GR" altLang="de-DE" sz="2400" b="1" dirty="0" smtClean="0">
                <a:solidFill>
                  <a:srgbClr val="1003BD"/>
                </a:solidFill>
              </a:rPr>
              <a:t>ω</a:t>
            </a:r>
            <a:r>
              <a:rPr lang="de-DE" altLang="de-DE" sz="2400" b="1" baseline="30000" dirty="0">
                <a:solidFill>
                  <a:srgbClr val="1003BD"/>
                </a:solidFill>
              </a:rPr>
              <a:t>-2</a:t>
            </a:r>
            <a:r>
              <a:rPr lang="de-DE" altLang="de-DE" sz="2400" b="1" dirty="0">
                <a:solidFill>
                  <a:srgbClr val="1003BD"/>
                </a:solidFill>
              </a:rPr>
              <a:t> </a:t>
            </a:r>
            <a:endParaRPr lang="de-DE" altLang="de-DE" sz="2400" b="1" baseline="30000" dirty="0" smtClean="0">
              <a:solidFill>
                <a:srgbClr val="1003BD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t="8245" b="33070"/>
          <a:stretch/>
        </p:blipFill>
        <p:spPr bwMode="auto">
          <a:xfrm>
            <a:off x="4572000" y="1052736"/>
            <a:ext cx="4629231" cy="2522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3"/>
          <a:stretch/>
        </p:blipFill>
        <p:spPr bwMode="auto">
          <a:xfrm>
            <a:off x="61374" y="1052736"/>
            <a:ext cx="4561785" cy="246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feld 19"/>
          <p:cNvSpPr txBox="1"/>
          <p:nvPr/>
        </p:nvSpPr>
        <p:spPr>
          <a:xfrm>
            <a:off x="4949624" y="550352"/>
            <a:ext cx="396044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dirty="0" err="1" smtClean="0">
                <a:latin typeface="+mn-lt"/>
              </a:rPr>
              <a:t>mesospheric</a:t>
            </a:r>
            <a:r>
              <a:rPr lang="de-DE" sz="1400" dirty="0" smtClean="0">
                <a:latin typeface="+mn-lt"/>
              </a:rPr>
              <a:t> </a:t>
            </a:r>
            <a:r>
              <a:rPr lang="de-DE" sz="1400" dirty="0" err="1" smtClean="0">
                <a:latin typeface="+mn-lt"/>
              </a:rPr>
              <a:t>radar</a:t>
            </a:r>
            <a:r>
              <a:rPr lang="de-DE" sz="1400" dirty="0" smtClean="0">
                <a:latin typeface="+mn-lt"/>
              </a:rPr>
              <a:t> </a:t>
            </a:r>
            <a:r>
              <a:rPr lang="de-DE" sz="1400" dirty="0" err="1" smtClean="0">
                <a:latin typeface="+mn-lt"/>
              </a:rPr>
              <a:t>measurements</a:t>
            </a:r>
            <a:r>
              <a:rPr lang="de-DE" sz="1400" dirty="0" smtClean="0">
                <a:latin typeface="+mn-lt"/>
              </a:rPr>
              <a:t> at </a:t>
            </a:r>
            <a:r>
              <a:rPr lang="de-DE" sz="1400" dirty="0" err="1" smtClean="0">
                <a:latin typeface="+mn-lt"/>
              </a:rPr>
              <a:t>Antarctica</a:t>
            </a:r>
            <a:r>
              <a:rPr lang="de-DE" sz="1400" dirty="0" smtClean="0">
                <a:latin typeface="+mn-lt"/>
              </a:rPr>
              <a:t> (Sato et al. 2017, JGR)</a:t>
            </a:r>
            <a:endParaRPr lang="de-DE" sz="1400" dirty="0">
              <a:latin typeface="+mn-lt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21936" y="548680"/>
            <a:ext cx="449408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dirty="0" err="1">
                <a:latin typeface="+mn-lt"/>
              </a:rPr>
              <a:t>s</a:t>
            </a:r>
            <a:r>
              <a:rPr lang="de-DE" sz="1400" dirty="0" err="1" smtClean="0">
                <a:latin typeface="+mn-lt"/>
              </a:rPr>
              <a:t>tratospheric</a:t>
            </a:r>
            <a:r>
              <a:rPr lang="de-DE" sz="1400" dirty="0" smtClean="0">
                <a:latin typeface="+mn-lt"/>
              </a:rPr>
              <a:t> </a:t>
            </a:r>
            <a:r>
              <a:rPr lang="de-DE" sz="1400" dirty="0" err="1">
                <a:latin typeface="+mn-lt"/>
              </a:rPr>
              <a:t>l</a:t>
            </a:r>
            <a:r>
              <a:rPr lang="de-DE" sz="1400" dirty="0" err="1" smtClean="0">
                <a:latin typeface="+mn-lt"/>
              </a:rPr>
              <a:t>idar</a:t>
            </a:r>
            <a:r>
              <a:rPr lang="de-DE" sz="1400" dirty="0" smtClean="0">
                <a:latin typeface="+mn-lt"/>
              </a:rPr>
              <a:t> </a:t>
            </a:r>
            <a:r>
              <a:rPr lang="de-DE" sz="1400" dirty="0" err="1" smtClean="0">
                <a:latin typeface="+mn-lt"/>
              </a:rPr>
              <a:t>measurements</a:t>
            </a:r>
            <a:r>
              <a:rPr lang="de-DE" sz="1400" dirty="0" smtClean="0">
                <a:latin typeface="+mn-lt"/>
              </a:rPr>
              <a:t> at </a:t>
            </a:r>
            <a:r>
              <a:rPr lang="de-DE" sz="1400" dirty="0" err="1" smtClean="0">
                <a:latin typeface="+mn-lt"/>
              </a:rPr>
              <a:t>Antarctica</a:t>
            </a:r>
            <a:r>
              <a:rPr lang="de-DE" sz="1400" dirty="0" smtClean="0">
                <a:latin typeface="+mn-lt"/>
              </a:rPr>
              <a:t> </a:t>
            </a:r>
          </a:p>
          <a:p>
            <a:pPr algn="ctr">
              <a:defRPr/>
            </a:pPr>
            <a:r>
              <a:rPr lang="de-DE" sz="1400" dirty="0" smtClean="0">
                <a:latin typeface="+mn-lt"/>
              </a:rPr>
              <a:t>(Chu et al. 2017, JGR, </a:t>
            </a:r>
            <a:r>
              <a:rPr lang="de-DE" sz="1400" dirty="0" err="1" smtClean="0">
                <a:latin typeface="+mn-lt"/>
              </a:rPr>
              <a:t>revised</a:t>
            </a:r>
            <a:r>
              <a:rPr lang="de-DE" sz="1400" dirty="0" smtClean="0">
                <a:latin typeface="+mn-lt"/>
              </a:rPr>
              <a:t>.)</a:t>
            </a:r>
            <a:endParaRPr lang="de-DE" sz="1400" dirty="0">
              <a:latin typeface="+mn-lt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-36512" y="664"/>
            <a:ext cx="9217024" cy="40011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sz="2000" dirty="0" err="1" smtClean="0">
                <a:latin typeface="Arial" charset="0"/>
              </a:rPr>
              <a:t>Observed</a:t>
            </a:r>
            <a:r>
              <a:rPr lang="de-DE" sz="2000" dirty="0" smtClean="0">
                <a:latin typeface="Arial" charset="0"/>
              </a:rPr>
              <a:t> universal </a:t>
            </a:r>
            <a:r>
              <a:rPr lang="de-DE" sz="2000" dirty="0" err="1" smtClean="0">
                <a:latin typeface="Arial" charset="0"/>
              </a:rPr>
              <a:t>spectral</a:t>
            </a:r>
            <a:r>
              <a:rPr lang="de-DE" sz="2000" dirty="0" smtClean="0">
                <a:latin typeface="Arial" charset="0"/>
              </a:rPr>
              <a:t> </a:t>
            </a:r>
            <a:r>
              <a:rPr lang="de-DE" sz="2000" dirty="0" err="1" smtClean="0">
                <a:latin typeface="Arial" charset="0"/>
              </a:rPr>
              <a:t>behavior</a:t>
            </a:r>
            <a:r>
              <a:rPr lang="de-DE" sz="2000" dirty="0" smtClean="0">
                <a:latin typeface="Arial" charset="0"/>
              </a:rPr>
              <a:t> </a:t>
            </a:r>
            <a:r>
              <a:rPr lang="de-DE" sz="2000" dirty="0" err="1" smtClean="0">
                <a:latin typeface="Arial" charset="0"/>
              </a:rPr>
              <a:t>of</a:t>
            </a:r>
            <a:r>
              <a:rPr lang="de-DE" sz="2000" dirty="0" smtClean="0">
                <a:latin typeface="Arial" charset="0"/>
              </a:rPr>
              <a:t> GWs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835398" y="3841303"/>
            <a:ext cx="6264696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dirty="0" err="1">
                <a:latin typeface="+mn-lt"/>
              </a:rPr>
              <a:t>b</a:t>
            </a:r>
            <a:r>
              <a:rPr lang="de-DE" sz="1400" dirty="0" err="1" smtClean="0">
                <a:latin typeface="+mn-lt"/>
              </a:rPr>
              <a:t>allon</a:t>
            </a:r>
            <a:r>
              <a:rPr lang="de-DE" sz="1400" dirty="0" smtClean="0">
                <a:latin typeface="+mn-lt"/>
              </a:rPr>
              <a:t> </a:t>
            </a:r>
            <a:r>
              <a:rPr lang="de-DE" sz="1400" dirty="0" err="1" smtClean="0">
                <a:latin typeface="+mn-lt"/>
              </a:rPr>
              <a:t>measurements</a:t>
            </a:r>
            <a:r>
              <a:rPr lang="de-DE" sz="1400" dirty="0" smtClean="0">
                <a:latin typeface="+mn-lt"/>
              </a:rPr>
              <a:t> in </a:t>
            </a:r>
            <a:r>
              <a:rPr lang="de-DE" sz="1400" dirty="0" err="1" smtClean="0">
                <a:latin typeface="+mn-lt"/>
              </a:rPr>
              <a:t>the</a:t>
            </a:r>
            <a:r>
              <a:rPr lang="de-DE" sz="1400" dirty="0" smtClean="0">
                <a:latin typeface="+mn-lt"/>
              </a:rPr>
              <a:t> </a:t>
            </a:r>
            <a:r>
              <a:rPr lang="de-DE" sz="1400" dirty="0" err="1" smtClean="0">
                <a:latin typeface="+mn-lt"/>
              </a:rPr>
              <a:t>lower</a:t>
            </a:r>
            <a:r>
              <a:rPr lang="de-DE" sz="1400" dirty="0" smtClean="0">
                <a:latin typeface="+mn-lt"/>
              </a:rPr>
              <a:t> </a:t>
            </a:r>
            <a:r>
              <a:rPr lang="de-DE" sz="1400" dirty="0" err="1" smtClean="0">
                <a:latin typeface="+mn-lt"/>
              </a:rPr>
              <a:t>stratosphere</a:t>
            </a:r>
            <a:r>
              <a:rPr lang="de-DE" sz="1400" dirty="0" smtClean="0">
                <a:latin typeface="+mn-lt"/>
              </a:rPr>
              <a:t> (</a:t>
            </a:r>
            <a:r>
              <a:rPr lang="de-DE" sz="1400" dirty="0" err="1" smtClean="0">
                <a:latin typeface="+mn-lt"/>
              </a:rPr>
              <a:t>Podglajen</a:t>
            </a:r>
            <a:r>
              <a:rPr lang="de-DE" sz="1400" dirty="0" smtClean="0">
                <a:latin typeface="+mn-lt"/>
              </a:rPr>
              <a:t> et al. 2016, GRL)</a:t>
            </a:r>
            <a:endParaRPr lang="de-DE" sz="1400" dirty="0">
              <a:latin typeface="+mn-l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600" y="4149080"/>
            <a:ext cx="656590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3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-180528" y="8200"/>
            <a:ext cx="9577064" cy="46166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sz="2400" dirty="0" err="1" smtClean="0">
                <a:latin typeface="Arial" charset="0"/>
              </a:rPr>
              <a:t>Observed</a:t>
            </a:r>
            <a:r>
              <a:rPr lang="de-DE" sz="2400" dirty="0" smtClean="0">
                <a:latin typeface="Arial" charset="0"/>
              </a:rPr>
              <a:t> universal </a:t>
            </a:r>
            <a:r>
              <a:rPr lang="de-DE" sz="2400" dirty="0" err="1" smtClean="0">
                <a:latin typeface="Arial" charset="0"/>
              </a:rPr>
              <a:t>spectral</a:t>
            </a:r>
            <a:r>
              <a:rPr lang="de-DE" sz="2400" dirty="0" smtClean="0">
                <a:latin typeface="Arial" charset="0"/>
              </a:rPr>
              <a:t> </a:t>
            </a:r>
            <a:r>
              <a:rPr lang="de-DE" sz="2400" dirty="0" err="1" smtClean="0">
                <a:latin typeface="Arial" charset="0"/>
              </a:rPr>
              <a:t>behavior</a:t>
            </a:r>
            <a:r>
              <a:rPr lang="de-DE" sz="2400" dirty="0" smtClean="0">
                <a:latin typeface="Arial" charset="0"/>
              </a:rPr>
              <a:t> </a:t>
            </a:r>
            <a:r>
              <a:rPr lang="de-DE" sz="2400" dirty="0" err="1" smtClean="0">
                <a:latin typeface="Arial" charset="0"/>
              </a:rPr>
              <a:t>of</a:t>
            </a:r>
            <a:r>
              <a:rPr lang="de-DE" sz="2400" dirty="0" smtClean="0">
                <a:latin typeface="Arial" charset="0"/>
              </a:rPr>
              <a:t> GWs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80" y="1186704"/>
            <a:ext cx="8227516" cy="324036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971600" y="754321"/>
            <a:ext cx="7416824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600" dirty="0" err="1" smtClean="0">
                <a:latin typeface="+mn-lt"/>
              </a:rPr>
              <a:t>temperature</a:t>
            </a:r>
            <a:r>
              <a:rPr lang="de-DE" sz="1600" dirty="0" smtClean="0">
                <a:latin typeface="+mn-lt"/>
              </a:rPr>
              <a:t> power </a:t>
            </a:r>
            <a:r>
              <a:rPr lang="de-DE" sz="1600" dirty="0" err="1" smtClean="0">
                <a:latin typeface="+mn-lt"/>
              </a:rPr>
              <a:t>spectra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from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resonance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lidar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measurements</a:t>
            </a:r>
            <a:r>
              <a:rPr lang="de-DE" sz="1600" dirty="0" smtClean="0">
                <a:latin typeface="+mn-lt"/>
              </a:rPr>
              <a:t> at ~80-100 km</a:t>
            </a:r>
          </a:p>
          <a:p>
            <a:pPr algn="ctr"/>
            <a:r>
              <a:rPr lang="de-DE" sz="1600" dirty="0" smtClean="0">
                <a:latin typeface="+mn-lt"/>
              </a:rPr>
              <a:t>(</a:t>
            </a:r>
            <a:r>
              <a:rPr lang="de-DE" sz="1600" dirty="0">
                <a:latin typeface="+mn-lt"/>
              </a:rPr>
              <a:t>G</a:t>
            </a:r>
            <a:r>
              <a:rPr lang="de-DE" sz="1600" dirty="0" smtClean="0">
                <a:latin typeface="+mn-lt"/>
              </a:rPr>
              <a:t>uo</a:t>
            </a:r>
            <a:r>
              <a:rPr lang="de-DE" sz="1600" dirty="0">
                <a:latin typeface="+mn-lt"/>
              </a:rPr>
              <a:t>, Liu &amp; </a:t>
            </a:r>
            <a:r>
              <a:rPr lang="de-DE" sz="1600" dirty="0" smtClean="0">
                <a:latin typeface="+mn-lt"/>
              </a:rPr>
              <a:t>Gardner 2016</a:t>
            </a:r>
            <a:r>
              <a:rPr lang="de-DE" sz="1600" dirty="0">
                <a:latin typeface="+mn-lt"/>
              </a:rPr>
              <a:t>, GRL</a:t>
            </a:r>
            <a:r>
              <a:rPr lang="de-DE" sz="1600" dirty="0" smtClean="0">
                <a:latin typeface="+mn-lt"/>
              </a:rPr>
              <a:t>)</a:t>
            </a:r>
            <a:endParaRPr lang="de-DE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80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07504" y="4397784"/>
            <a:ext cx="8928992" cy="2308324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</a:pPr>
            <a:r>
              <a:rPr lang="de-DE" altLang="de-DE" sz="1800" dirty="0" smtClean="0"/>
              <a:t>Medium-</a:t>
            </a:r>
            <a:r>
              <a:rPr lang="de-DE" altLang="de-DE" sz="1800" dirty="0" err="1" smtClean="0"/>
              <a:t>scale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primary</a:t>
            </a:r>
            <a:r>
              <a:rPr lang="de-DE" altLang="de-DE" sz="1800" dirty="0" smtClean="0"/>
              <a:t> GWs </a:t>
            </a:r>
            <a:r>
              <a:rPr lang="de-DE" altLang="de-DE" sz="1800" dirty="0" err="1" smtClean="0"/>
              <a:t>may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account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for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most</a:t>
            </a:r>
            <a:r>
              <a:rPr lang="de-DE" altLang="de-DE" sz="1800" dirty="0" smtClean="0"/>
              <a:t> of </a:t>
            </a:r>
            <a:r>
              <a:rPr lang="de-DE" altLang="de-DE" sz="1800" dirty="0" err="1" smtClean="0"/>
              <a:t>the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transport</a:t>
            </a:r>
            <a:r>
              <a:rPr lang="de-DE" altLang="de-DE" sz="1800" dirty="0" smtClean="0"/>
              <a:t> of </a:t>
            </a:r>
            <a:r>
              <a:rPr lang="de-DE" altLang="de-DE" sz="1800" dirty="0" err="1" smtClean="0"/>
              <a:t>momentum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and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energy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flux</a:t>
            </a:r>
            <a:r>
              <a:rPr lang="de-DE" altLang="de-DE" sz="1800" dirty="0"/>
              <a:t> </a:t>
            </a:r>
            <a:r>
              <a:rPr lang="de-DE" altLang="de-DE" sz="1800" dirty="0" err="1" smtClean="0"/>
              <a:t>from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the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troposphere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into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the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middle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atmosphere</a:t>
            </a:r>
            <a:r>
              <a:rPr lang="de-DE" altLang="de-DE" sz="1800" dirty="0" smtClean="0"/>
              <a:t> in </a:t>
            </a:r>
            <a:r>
              <a:rPr lang="de-DE" altLang="de-DE" sz="1800" dirty="0" err="1" smtClean="0"/>
              <a:t>the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extratropics</a:t>
            </a:r>
            <a:r>
              <a:rPr lang="de-DE" altLang="de-DE" sz="1800" dirty="0"/>
              <a:t>.</a:t>
            </a:r>
            <a:endParaRPr lang="de-DE" altLang="de-DE" sz="1800" dirty="0" smtClean="0"/>
          </a:p>
          <a:p>
            <a:pPr marL="342900" indent="-342900" eaLnBrk="1" hangingPunct="1">
              <a:spcBef>
                <a:spcPct val="0"/>
              </a:spcBef>
            </a:pPr>
            <a:r>
              <a:rPr lang="de-DE" altLang="de-DE" sz="1800" dirty="0" err="1"/>
              <a:t>O</a:t>
            </a:r>
            <a:r>
              <a:rPr lang="de-DE" altLang="de-DE" sz="1800" dirty="0" err="1" smtClean="0"/>
              <a:t>bserved</a:t>
            </a:r>
            <a:r>
              <a:rPr lang="de-DE" altLang="de-DE" sz="1800" dirty="0" smtClean="0"/>
              <a:t> high-</a:t>
            </a:r>
            <a:r>
              <a:rPr lang="de-DE" altLang="de-DE" sz="1800" dirty="0" err="1" smtClean="0"/>
              <a:t>frequency</a:t>
            </a:r>
            <a:r>
              <a:rPr lang="de-DE" altLang="de-DE" sz="1800" dirty="0" smtClean="0"/>
              <a:t> GWs </a:t>
            </a:r>
            <a:r>
              <a:rPr lang="de-DE" altLang="de-DE" sz="1800" dirty="0" err="1" smtClean="0"/>
              <a:t>may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often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be</a:t>
            </a:r>
            <a:r>
              <a:rPr lang="de-DE" altLang="de-DE" sz="1800" dirty="0" smtClean="0"/>
              <a:t> </a:t>
            </a:r>
            <a:r>
              <a:rPr lang="de-DE" altLang="de-DE" sz="1800" b="1" dirty="0" err="1">
                <a:solidFill>
                  <a:srgbClr val="0000FF"/>
                </a:solidFill>
              </a:rPr>
              <a:t>small-scale</a:t>
            </a:r>
            <a:r>
              <a:rPr lang="de-DE" altLang="de-DE" sz="1800" b="1" dirty="0">
                <a:solidFill>
                  <a:srgbClr val="0000FF"/>
                </a:solidFill>
              </a:rPr>
              <a:t> </a:t>
            </a:r>
            <a:r>
              <a:rPr lang="de-DE" altLang="de-DE" sz="1800" b="1" dirty="0" err="1">
                <a:solidFill>
                  <a:srgbClr val="0000FF"/>
                </a:solidFill>
              </a:rPr>
              <a:t>secondary</a:t>
            </a:r>
            <a:r>
              <a:rPr lang="de-DE" altLang="de-DE" sz="1800" b="1" dirty="0">
                <a:solidFill>
                  <a:srgbClr val="0000FF"/>
                </a:solidFill>
              </a:rPr>
              <a:t> GWs </a:t>
            </a:r>
            <a:r>
              <a:rPr lang="de-DE" altLang="de-DE" sz="1800" dirty="0" err="1" smtClean="0"/>
              <a:t>that</a:t>
            </a:r>
            <a:r>
              <a:rPr lang="de-DE" altLang="de-DE" sz="1800" dirty="0" smtClean="0">
                <a:solidFill>
                  <a:srgbClr val="1003BD"/>
                </a:solidFill>
              </a:rPr>
              <a:t> </a:t>
            </a:r>
            <a:r>
              <a:rPr lang="de-DE" altLang="de-DE" sz="1800" dirty="0" err="1" smtClean="0"/>
              <a:t>result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from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the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energy</a:t>
            </a:r>
            <a:r>
              <a:rPr lang="de-DE" altLang="de-DE" sz="1800" dirty="0" smtClean="0"/>
              <a:t>- </a:t>
            </a:r>
            <a:r>
              <a:rPr lang="de-DE" altLang="de-DE" sz="1800" dirty="0" err="1" smtClean="0"/>
              <a:t>and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momentum-flux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cascades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induced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by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the</a:t>
            </a:r>
            <a:r>
              <a:rPr lang="de-DE" altLang="de-DE" sz="1800" dirty="0" smtClean="0"/>
              <a:t> breakdown </a:t>
            </a:r>
            <a:r>
              <a:rPr lang="de-DE" altLang="de-DE" sz="1800" dirty="0" err="1" smtClean="0"/>
              <a:t>of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the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primary</a:t>
            </a:r>
            <a:r>
              <a:rPr lang="de-DE" altLang="de-DE" sz="1800" dirty="0" smtClean="0"/>
              <a:t> GWs.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de-DE" altLang="de-DE" sz="1800" dirty="0" err="1" smtClean="0"/>
              <a:t>According</a:t>
            </a:r>
            <a:r>
              <a:rPr lang="de-DE" altLang="de-DE" sz="1800" dirty="0" smtClean="0"/>
              <a:t> </a:t>
            </a:r>
            <a:r>
              <a:rPr lang="de-DE" altLang="de-DE" sz="1800" dirty="0" err="1"/>
              <a:t>to</a:t>
            </a:r>
            <a:r>
              <a:rPr lang="de-DE" altLang="de-DE" sz="1800" dirty="0"/>
              <a:t> </a:t>
            </a:r>
            <a:r>
              <a:rPr lang="de-DE" altLang="de-DE" sz="1800" dirty="0" err="1"/>
              <a:t>the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theory</a:t>
            </a:r>
            <a:r>
              <a:rPr lang="de-DE" altLang="de-DE" sz="1800" dirty="0"/>
              <a:t> of Vadas, Fritts, </a:t>
            </a:r>
            <a:r>
              <a:rPr lang="de-DE" altLang="de-DE" sz="1800" dirty="0" err="1"/>
              <a:t>and</a:t>
            </a:r>
            <a:r>
              <a:rPr lang="de-DE" altLang="de-DE" sz="1800" dirty="0"/>
              <a:t> Alexander (2003, JAS</a:t>
            </a:r>
            <a:r>
              <a:rPr lang="de-DE" altLang="de-DE" sz="1800" dirty="0" smtClean="0"/>
              <a:t>), </a:t>
            </a:r>
            <a:r>
              <a:rPr lang="de-DE" altLang="de-DE" sz="1800" dirty="0" err="1" smtClean="0"/>
              <a:t>the</a:t>
            </a:r>
            <a:r>
              <a:rPr lang="de-DE" altLang="de-DE" sz="1800" dirty="0" smtClean="0"/>
              <a:t> </a:t>
            </a:r>
            <a:r>
              <a:rPr lang="de-DE" altLang="de-DE" sz="1800" b="1" dirty="0" err="1" smtClean="0">
                <a:solidFill>
                  <a:srgbClr val="FF0000"/>
                </a:solidFill>
              </a:rPr>
              <a:t>body</a:t>
            </a:r>
            <a:r>
              <a:rPr lang="de-DE" altLang="de-DE" sz="1800" b="1" dirty="0" smtClean="0">
                <a:solidFill>
                  <a:srgbClr val="FF0000"/>
                </a:solidFill>
              </a:rPr>
              <a:t> </a:t>
            </a:r>
            <a:r>
              <a:rPr lang="de-DE" altLang="de-DE" sz="1800" b="1" dirty="0" err="1" smtClean="0">
                <a:solidFill>
                  <a:srgbClr val="FF0000"/>
                </a:solidFill>
              </a:rPr>
              <a:t>forces</a:t>
            </a:r>
            <a:r>
              <a:rPr lang="de-DE" altLang="de-DE" sz="1800" b="1" dirty="0" smtClean="0">
                <a:solidFill>
                  <a:srgbClr val="FF0000"/>
                </a:solidFill>
              </a:rPr>
              <a:t> </a:t>
            </a:r>
            <a:r>
              <a:rPr lang="de-DE" altLang="de-DE" sz="1800" b="1" dirty="0" err="1" smtClean="0">
                <a:solidFill>
                  <a:srgbClr val="FF0000"/>
                </a:solidFill>
              </a:rPr>
              <a:t>from</a:t>
            </a:r>
            <a:r>
              <a:rPr lang="de-DE" altLang="de-DE" sz="1800" b="1" dirty="0" smtClean="0">
                <a:solidFill>
                  <a:srgbClr val="FF0000"/>
                </a:solidFill>
              </a:rPr>
              <a:t> </a:t>
            </a:r>
            <a:r>
              <a:rPr lang="de-DE" altLang="de-DE" sz="1800" b="1" dirty="0" err="1" smtClean="0">
                <a:solidFill>
                  <a:srgbClr val="FF0000"/>
                </a:solidFill>
              </a:rPr>
              <a:t>momentum</a:t>
            </a:r>
            <a:r>
              <a:rPr lang="de-DE" altLang="de-DE" sz="1800" b="1" dirty="0" smtClean="0">
                <a:solidFill>
                  <a:srgbClr val="FF0000"/>
                </a:solidFill>
              </a:rPr>
              <a:t> </a:t>
            </a:r>
            <a:r>
              <a:rPr lang="de-DE" altLang="de-DE" sz="1800" b="1" dirty="0" err="1" smtClean="0">
                <a:solidFill>
                  <a:srgbClr val="FF0000"/>
                </a:solidFill>
              </a:rPr>
              <a:t>deposition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is</a:t>
            </a:r>
            <a:r>
              <a:rPr lang="de-DE" altLang="de-DE" sz="1800" dirty="0" smtClean="0"/>
              <a:t> a </a:t>
            </a:r>
            <a:r>
              <a:rPr lang="de-DE" altLang="de-DE" sz="1800" dirty="0" err="1" smtClean="0"/>
              <a:t>source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for</a:t>
            </a:r>
            <a:r>
              <a:rPr lang="de-DE" altLang="de-DE" sz="1800" dirty="0" smtClean="0"/>
              <a:t> </a:t>
            </a:r>
            <a:r>
              <a:rPr lang="de-DE" altLang="de-DE" sz="1800" b="1" dirty="0" smtClean="0">
                <a:solidFill>
                  <a:srgbClr val="00B050"/>
                </a:solidFill>
              </a:rPr>
              <a:t>large-</a:t>
            </a:r>
            <a:r>
              <a:rPr lang="de-DE" altLang="de-DE" sz="1800" b="1" dirty="0" err="1" smtClean="0">
                <a:solidFill>
                  <a:srgbClr val="00B050"/>
                </a:solidFill>
              </a:rPr>
              <a:t>scale</a:t>
            </a:r>
            <a:r>
              <a:rPr lang="de-DE" altLang="de-DE" sz="1800" b="1" dirty="0" smtClean="0">
                <a:solidFill>
                  <a:srgbClr val="00B050"/>
                </a:solidFill>
              </a:rPr>
              <a:t> </a:t>
            </a:r>
            <a:r>
              <a:rPr lang="de-DE" altLang="de-DE" sz="1800" b="1" dirty="0" err="1" smtClean="0">
                <a:solidFill>
                  <a:srgbClr val="00B050"/>
                </a:solidFill>
              </a:rPr>
              <a:t>secondary</a:t>
            </a:r>
            <a:r>
              <a:rPr lang="de-DE" altLang="de-DE" sz="1800" b="1" dirty="0" smtClean="0">
                <a:solidFill>
                  <a:srgbClr val="00B050"/>
                </a:solidFill>
              </a:rPr>
              <a:t> GWs.</a:t>
            </a:r>
            <a:endParaRPr lang="de-DE" altLang="de-DE" sz="1800" dirty="0" smtClean="0">
              <a:solidFill>
                <a:srgbClr val="00B050"/>
              </a:solidFill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-32963" y="7452"/>
            <a:ext cx="9217024" cy="46166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sz="2400" dirty="0" smtClean="0">
                <a:latin typeface="Arial" charset="0"/>
              </a:rPr>
              <a:t>TWO </a:t>
            </a:r>
            <a:r>
              <a:rPr lang="de-DE" sz="2400" dirty="0" err="1" smtClean="0">
                <a:latin typeface="Arial" charset="0"/>
              </a:rPr>
              <a:t>categories</a:t>
            </a:r>
            <a:r>
              <a:rPr lang="de-DE" sz="2400" dirty="0" smtClean="0">
                <a:latin typeface="Arial" charset="0"/>
              </a:rPr>
              <a:t> </a:t>
            </a:r>
            <a:r>
              <a:rPr lang="de-DE" sz="2400" dirty="0" err="1" smtClean="0">
                <a:latin typeface="Arial" charset="0"/>
              </a:rPr>
              <a:t>of</a:t>
            </a:r>
            <a:r>
              <a:rPr lang="de-DE" sz="2400" dirty="0" smtClean="0">
                <a:latin typeface="Arial" charset="0"/>
              </a:rPr>
              <a:t> </a:t>
            </a:r>
            <a:r>
              <a:rPr lang="de-DE" sz="2400" dirty="0" err="1" smtClean="0">
                <a:latin typeface="Arial" charset="0"/>
              </a:rPr>
              <a:t>secondary</a:t>
            </a:r>
            <a:r>
              <a:rPr lang="de-DE" sz="2400" dirty="0" smtClean="0">
                <a:latin typeface="Arial" charset="0"/>
              </a:rPr>
              <a:t> GWs</a:t>
            </a:r>
          </a:p>
        </p:txBody>
      </p:sp>
      <p:cxnSp>
        <p:nvCxnSpPr>
          <p:cNvPr id="26" name="Gekrümmte Verbindung 25"/>
          <p:cNvCxnSpPr/>
          <p:nvPr/>
        </p:nvCxnSpPr>
        <p:spPr>
          <a:xfrm rot="-7260000">
            <a:off x="3348180" y="3377825"/>
            <a:ext cx="822960" cy="466344"/>
          </a:xfrm>
          <a:prstGeom prst="curvedConnector3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5817358" y="1373448"/>
            <a:ext cx="25710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rgbClr val="0000FF"/>
                </a:solidFill>
                <a:latin typeface="+mn-lt"/>
              </a:rPr>
              <a:t>s</a:t>
            </a:r>
            <a:r>
              <a:rPr lang="de-DE" b="1" dirty="0" err="1" smtClean="0">
                <a:solidFill>
                  <a:srgbClr val="0000FF"/>
                </a:solidFill>
                <a:latin typeface="+mn-lt"/>
              </a:rPr>
              <a:t>mall-scale</a:t>
            </a:r>
            <a:r>
              <a:rPr lang="de-DE" b="1" dirty="0" smtClean="0">
                <a:solidFill>
                  <a:srgbClr val="0000FF"/>
                </a:solidFill>
                <a:latin typeface="+mn-lt"/>
              </a:rPr>
              <a:t> </a:t>
            </a:r>
          </a:p>
          <a:p>
            <a:pPr algn="ctr"/>
            <a:r>
              <a:rPr lang="de-DE" b="1" dirty="0" err="1">
                <a:solidFill>
                  <a:srgbClr val="0000FF"/>
                </a:solidFill>
                <a:latin typeface="+mn-lt"/>
              </a:rPr>
              <a:t>s</a:t>
            </a:r>
            <a:r>
              <a:rPr lang="de-DE" b="1" dirty="0" err="1" smtClean="0">
                <a:solidFill>
                  <a:srgbClr val="0000FF"/>
                </a:solidFill>
                <a:latin typeface="+mn-lt"/>
              </a:rPr>
              <a:t>econdary</a:t>
            </a:r>
            <a:r>
              <a:rPr lang="de-DE" b="1" dirty="0" smtClean="0">
                <a:solidFill>
                  <a:srgbClr val="0000FF"/>
                </a:solidFill>
                <a:latin typeface="+mn-lt"/>
              </a:rPr>
              <a:t> GWs </a:t>
            </a:r>
          </a:p>
          <a:p>
            <a:pPr algn="ctr"/>
            <a:r>
              <a:rPr lang="de-DE" dirty="0" smtClean="0">
                <a:solidFill>
                  <a:srgbClr val="0000FF"/>
                </a:solidFill>
                <a:latin typeface="+mn-lt"/>
              </a:rPr>
              <a:t>( </a:t>
            </a:r>
            <a:r>
              <a:rPr lang="de-DE" dirty="0" err="1" smtClean="0">
                <a:solidFill>
                  <a:srgbClr val="0000FF"/>
                </a:solidFill>
                <a:latin typeface="+mn-lt"/>
              </a:rPr>
              <a:t>λ</a:t>
            </a:r>
            <a:r>
              <a:rPr lang="de-DE" baseline="-25000" dirty="0" err="1" smtClean="0">
                <a:solidFill>
                  <a:srgbClr val="0000FF"/>
                </a:solidFill>
                <a:latin typeface="+mn-lt"/>
              </a:rPr>
              <a:t>h</a:t>
            </a:r>
            <a:r>
              <a:rPr lang="de-DE" baseline="-250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de-DE" dirty="0">
                <a:solidFill>
                  <a:srgbClr val="0000FF"/>
                </a:solidFill>
                <a:latin typeface="+mn-lt"/>
              </a:rPr>
              <a:t>~ </a:t>
            </a:r>
            <a:r>
              <a:rPr lang="de-DE" dirty="0" smtClean="0">
                <a:solidFill>
                  <a:srgbClr val="0000FF"/>
                </a:solidFill>
                <a:latin typeface="+mn-lt"/>
              </a:rPr>
              <a:t>10-100 km, </a:t>
            </a:r>
            <a:r>
              <a:rPr lang="de-DE" dirty="0" err="1" smtClean="0">
                <a:solidFill>
                  <a:srgbClr val="0000FF"/>
                </a:solidFill>
                <a:latin typeface="+mn-lt"/>
              </a:rPr>
              <a:t>constitute</a:t>
            </a:r>
            <a:r>
              <a:rPr lang="de-DE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+mn-lt"/>
              </a:rPr>
              <a:t>the</a:t>
            </a:r>
            <a:r>
              <a:rPr lang="de-DE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+mn-lt"/>
              </a:rPr>
              <a:t>forward</a:t>
            </a:r>
            <a:r>
              <a:rPr lang="de-DE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+mn-lt"/>
              </a:rPr>
              <a:t>cascades</a:t>
            </a:r>
            <a:r>
              <a:rPr lang="de-DE" dirty="0" smtClean="0">
                <a:solidFill>
                  <a:srgbClr val="0000FF"/>
                </a:solidFill>
                <a:latin typeface="+mn-lt"/>
              </a:rPr>
              <a:t> of </a:t>
            </a:r>
            <a:r>
              <a:rPr lang="de-DE" dirty="0" err="1" smtClean="0">
                <a:solidFill>
                  <a:srgbClr val="0000FF"/>
                </a:solidFill>
                <a:latin typeface="+mn-lt"/>
              </a:rPr>
              <a:t>momentum</a:t>
            </a:r>
            <a:r>
              <a:rPr lang="de-DE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+mn-lt"/>
              </a:rPr>
              <a:t>and</a:t>
            </a:r>
            <a:r>
              <a:rPr lang="de-DE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+mn-lt"/>
              </a:rPr>
              <a:t>energy</a:t>
            </a:r>
            <a:r>
              <a:rPr lang="de-DE" dirty="0" smtClean="0">
                <a:solidFill>
                  <a:srgbClr val="0000FF"/>
                </a:solidFill>
                <a:latin typeface="+mn-lt"/>
              </a:rPr>
              <a:t> due </a:t>
            </a:r>
            <a:r>
              <a:rPr lang="de-DE" dirty="0" err="1" smtClean="0">
                <a:solidFill>
                  <a:srgbClr val="0000FF"/>
                </a:solidFill>
                <a:latin typeface="+mn-lt"/>
              </a:rPr>
              <a:t>to</a:t>
            </a:r>
            <a:r>
              <a:rPr lang="de-DE" dirty="0" smtClean="0">
                <a:solidFill>
                  <a:srgbClr val="0000FF"/>
                </a:solidFill>
                <a:latin typeface="+mn-lt"/>
              </a:rPr>
              <a:t> breakdown of </a:t>
            </a:r>
            <a:r>
              <a:rPr lang="de-DE" dirty="0" err="1" smtClean="0">
                <a:solidFill>
                  <a:srgbClr val="0000FF"/>
                </a:solidFill>
                <a:latin typeface="+mn-lt"/>
              </a:rPr>
              <a:t>the</a:t>
            </a:r>
            <a:r>
              <a:rPr lang="de-DE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+mn-lt"/>
              </a:rPr>
              <a:t>primary</a:t>
            </a:r>
            <a:r>
              <a:rPr lang="de-DE" dirty="0" smtClean="0">
                <a:solidFill>
                  <a:srgbClr val="0000FF"/>
                </a:solidFill>
                <a:latin typeface="+mn-lt"/>
              </a:rPr>
              <a:t> GWs)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1547665" y="3317664"/>
            <a:ext cx="2127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>
                <a:latin typeface="+mn-lt"/>
              </a:rPr>
              <a:t>p</a:t>
            </a:r>
            <a:r>
              <a:rPr lang="de-DE" b="1" dirty="0" err="1" smtClean="0">
                <a:latin typeface="+mn-lt"/>
              </a:rPr>
              <a:t>rimary</a:t>
            </a:r>
            <a:r>
              <a:rPr lang="de-DE" b="1" dirty="0" smtClean="0">
                <a:latin typeface="+mn-lt"/>
              </a:rPr>
              <a:t> GWs</a:t>
            </a:r>
          </a:p>
          <a:p>
            <a:pPr algn="ctr"/>
            <a:r>
              <a:rPr lang="de-DE" dirty="0" smtClean="0">
                <a:latin typeface="+mn-lt"/>
              </a:rPr>
              <a:t>( </a:t>
            </a:r>
            <a:r>
              <a:rPr lang="de-DE" dirty="0" err="1" smtClean="0">
                <a:latin typeface="+mn-lt"/>
              </a:rPr>
              <a:t>λ</a:t>
            </a:r>
            <a:r>
              <a:rPr lang="de-DE" baseline="-25000" dirty="0" err="1" smtClean="0">
                <a:latin typeface="+mn-lt"/>
              </a:rPr>
              <a:t>h</a:t>
            </a:r>
            <a:r>
              <a:rPr lang="de-DE" baseline="-25000" dirty="0" smtClean="0">
                <a:latin typeface="+mn-lt"/>
              </a:rPr>
              <a:t> </a:t>
            </a:r>
            <a:r>
              <a:rPr lang="de-DE" dirty="0">
                <a:latin typeface="+mn-lt"/>
              </a:rPr>
              <a:t>~ </a:t>
            </a:r>
            <a:r>
              <a:rPr lang="de-DE" dirty="0" smtClean="0">
                <a:latin typeface="+mn-lt"/>
              </a:rPr>
              <a:t>100-500 km )</a:t>
            </a:r>
            <a:endParaRPr lang="de-DE" baseline="-25000" dirty="0" smtClean="0">
              <a:latin typeface="+mn-lt"/>
            </a:endParaRPr>
          </a:p>
        </p:txBody>
      </p:sp>
      <p:cxnSp>
        <p:nvCxnSpPr>
          <p:cNvPr id="30" name="Gekrümmte Verbindung 29"/>
          <p:cNvCxnSpPr/>
          <p:nvPr/>
        </p:nvCxnSpPr>
        <p:spPr>
          <a:xfrm rot="-8460000">
            <a:off x="2291980" y="993064"/>
            <a:ext cx="1076432" cy="1144737"/>
          </a:xfrm>
          <a:prstGeom prst="curvedConnector3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/>
          <p:cNvSpPr txBox="1"/>
          <p:nvPr/>
        </p:nvSpPr>
        <p:spPr>
          <a:xfrm>
            <a:off x="249538" y="1085416"/>
            <a:ext cx="249299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rgbClr val="00B050"/>
                </a:solidFill>
                <a:latin typeface="+mn-lt"/>
              </a:rPr>
              <a:t>l</a:t>
            </a:r>
            <a:r>
              <a:rPr lang="de-DE" b="1" dirty="0" smtClean="0">
                <a:solidFill>
                  <a:srgbClr val="00B050"/>
                </a:solidFill>
                <a:latin typeface="+mn-lt"/>
              </a:rPr>
              <a:t>arge-</a:t>
            </a:r>
            <a:r>
              <a:rPr lang="de-DE" b="1" dirty="0" err="1" smtClean="0">
                <a:solidFill>
                  <a:srgbClr val="00B050"/>
                </a:solidFill>
                <a:latin typeface="+mn-lt"/>
              </a:rPr>
              <a:t>scale</a:t>
            </a:r>
            <a:r>
              <a:rPr lang="de-DE" b="1" dirty="0" smtClean="0">
                <a:solidFill>
                  <a:srgbClr val="00B050"/>
                </a:solidFill>
                <a:latin typeface="+mn-lt"/>
              </a:rPr>
              <a:t> </a:t>
            </a:r>
          </a:p>
          <a:p>
            <a:pPr algn="ctr"/>
            <a:r>
              <a:rPr lang="de-DE" b="1" dirty="0" err="1" smtClean="0">
                <a:solidFill>
                  <a:srgbClr val="00B050"/>
                </a:solidFill>
                <a:latin typeface="+mn-lt"/>
              </a:rPr>
              <a:t>secondary</a:t>
            </a:r>
            <a:r>
              <a:rPr lang="de-DE" b="1" dirty="0" smtClean="0">
                <a:solidFill>
                  <a:srgbClr val="00B050"/>
                </a:solidFill>
                <a:latin typeface="+mn-lt"/>
              </a:rPr>
              <a:t> GWs</a:t>
            </a:r>
          </a:p>
          <a:p>
            <a:pPr algn="ctr"/>
            <a:r>
              <a:rPr lang="de-DE" dirty="0">
                <a:solidFill>
                  <a:srgbClr val="00B050"/>
                </a:solidFill>
                <a:latin typeface="+mn-lt"/>
              </a:rPr>
              <a:t>(</a:t>
            </a:r>
            <a:r>
              <a:rPr lang="de-DE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rgbClr val="00B050"/>
                </a:solidFill>
                <a:latin typeface="+mn-lt"/>
              </a:rPr>
              <a:t>λ</a:t>
            </a:r>
            <a:r>
              <a:rPr lang="de-DE" baseline="-25000" dirty="0" err="1">
                <a:solidFill>
                  <a:srgbClr val="00B050"/>
                </a:solidFill>
                <a:latin typeface="+mn-lt"/>
              </a:rPr>
              <a:t>h</a:t>
            </a:r>
            <a:r>
              <a:rPr lang="de-DE" baseline="-25000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de-DE" dirty="0">
                <a:solidFill>
                  <a:srgbClr val="00B050"/>
                </a:solidFill>
                <a:latin typeface="+mn-lt"/>
              </a:rPr>
              <a:t>~ </a:t>
            </a:r>
            <a:r>
              <a:rPr lang="de-DE" dirty="0" smtClean="0">
                <a:solidFill>
                  <a:srgbClr val="00B050"/>
                </a:solidFill>
                <a:latin typeface="+mn-lt"/>
              </a:rPr>
              <a:t>500-2000 km,</a:t>
            </a:r>
          </a:p>
          <a:p>
            <a:pPr algn="ctr"/>
            <a:r>
              <a:rPr lang="de-DE" dirty="0" err="1" smtClean="0">
                <a:solidFill>
                  <a:srgbClr val="00B050"/>
                </a:solidFill>
                <a:latin typeface="+mn-lt"/>
              </a:rPr>
              <a:t>generated</a:t>
            </a:r>
            <a:r>
              <a:rPr lang="de-DE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rgbClr val="00B050"/>
                </a:solidFill>
                <a:latin typeface="+mn-lt"/>
              </a:rPr>
              <a:t>by</a:t>
            </a:r>
            <a:r>
              <a:rPr lang="de-DE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rgbClr val="00B050"/>
                </a:solidFill>
                <a:latin typeface="+mn-lt"/>
              </a:rPr>
              <a:t>the</a:t>
            </a:r>
            <a:r>
              <a:rPr lang="de-DE" dirty="0" smtClean="0">
                <a:solidFill>
                  <a:srgbClr val="00B050"/>
                </a:solidFill>
                <a:latin typeface="+mn-lt"/>
              </a:rPr>
              <a:t> </a:t>
            </a:r>
          </a:p>
          <a:p>
            <a:pPr algn="ctr"/>
            <a:r>
              <a:rPr lang="de-DE" dirty="0" smtClean="0">
                <a:solidFill>
                  <a:srgbClr val="00B050"/>
                </a:solidFill>
                <a:latin typeface="+mn-lt"/>
              </a:rPr>
              <a:t>large-</a:t>
            </a:r>
            <a:r>
              <a:rPr lang="de-DE" dirty="0" err="1" smtClean="0">
                <a:solidFill>
                  <a:srgbClr val="00B050"/>
                </a:solidFill>
                <a:latin typeface="+mn-lt"/>
              </a:rPr>
              <a:t>scale</a:t>
            </a:r>
            <a:r>
              <a:rPr lang="de-DE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rgbClr val="00B050"/>
                </a:solidFill>
                <a:latin typeface="+mn-lt"/>
              </a:rPr>
              <a:t>imbalance</a:t>
            </a:r>
            <a:r>
              <a:rPr lang="de-DE" dirty="0" smtClean="0">
                <a:solidFill>
                  <a:srgbClr val="00B050"/>
                </a:solidFill>
                <a:latin typeface="+mn-lt"/>
              </a:rPr>
              <a:t> </a:t>
            </a:r>
          </a:p>
          <a:p>
            <a:pPr algn="ctr"/>
            <a:r>
              <a:rPr lang="de-DE" dirty="0" err="1" smtClean="0">
                <a:solidFill>
                  <a:srgbClr val="00B050"/>
                </a:solidFill>
                <a:latin typeface="+mn-lt"/>
              </a:rPr>
              <a:t>that</a:t>
            </a:r>
            <a:r>
              <a:rPr lang="de-DE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rgbClr val="00B050"/>
                </a:solidFill>
                <a:latin typeface="+mn-lt"/>
              </a:rPr>
              <a:t>is</a:t>
            </a:r>
            <a:r>
              <a:rPr lang="de-DE" dirty="0">
                <a:solidFill>
                  <a:srgbClr val="00B050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rgbClr val="00B050"/>
                </a:solidFill>
                <a:latin typeface="+mn-lt"/>
              </a:rPr>
              <a:t>induced</a:t>
            </a:r>
            <a:r>
              <a:rPr lang="de-DE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rgbClr val="00B050"/>
                </a:solidFill>
                <a:latin typeface="+mn-lt"/>
              </a:rPr>
              <a:t>by</a:t>
            </a:r>
            <a:r>
              <a:rPr lang="de-DE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rgbClr val="00B050"/>
                </a:solidFill>
                <a:latin typeface="+mn-lt"/>
              </a:rPr>
              <a:t>the</a:t>
            </a:r>
            <a:endParaRPr lang="de-DE" dirty="0" smtClean="0">
              <a:solidFill>
                <a:srgbClr val="00B050"/>
              </a:solidFill>
              <a:latin typeface="+mn-lt"/>
            </a:endParaRPr>
          </a:p>
          <a:p>
            <a:pPr algn="ctr"/>
            <a:r>
              <a:rPr lang="de-DE" dirty="0" err="1" smtClean="0">
                <a:solidFill>
                  <a:srgbClr val="00B050"/>
                </a:solidFill>
                <a:latin typeface="+mn-lt"/>
              </a:rPr>
              <a:t>primary</a:t>
            </a:r>
            <a:r>
              <a:rPr lang="de-DE" dirty="0" smtClean="0">
                <a:solidFill>
                  <a:srgbClr val="00B050"/>
                </a:solidFill>
                <a:latin typeface="+mn-lt"/>
              </a:rPr>
              <a:t> GW </a:t>
            </a:r>
            <a:r>
              <a:rPr lang="de-DE" dirty="0" err="1" smtClean="0">
                <a:solidFill>
                  <a:srgbClr val="00B050"/>
                </a:solidFill>
                <a:latin typeface="+mn-lt"/>
              </a:rPr>
              <a:t>drag</a:t>
            </a:r>
            <a:r>
              <a:rPr lang="de-DE" dirty="0" smtClean="0">
                <a:solidFill>
                  <a:srgbClr val="00B050"/>
                </a:solidFill>
                <a:latin typeface="+mn-lt"/>
              </a:rPr>
              <a:t>)</a:t>
            </a:r>
          </a:p>
        </p:txBody>
      </p:sp>
      <p:cxnSp>
        <p:nvCxnSpPr>
          <p:cNvPr id="33" name="Gekrümmte Verbindung 32"/>
          <p:cNvCxnSpPr/>
          <p:nvPr/>
        </p:nvCxnSpPr>
        <p:spPr>
          <a:xfrm rot="-6840000">
            <a:off x="4228903" y="2253393"/>
            <a:ext cx="524034" cy="321412"/>
          </a:xfrm>
          <a:prstGeom prst="curvedConnector3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krümmte Verbindung 34"/>
          <p:cNvCxnSpPr/>
          <p:nvPr/>
        </p:nvCxnSpPr>
        <p:spPr>
          <a:xfrm rot="2280000">
            <a:off x="2679244" y="1786285"/>
            <a:ext cx="1076432" cy="1144737"/>
          </a:xfrm>
          <a:prstGeom prst="curvedConnector3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krümmte Verbindung 36"/>
          <p:cNvCxnSpPr/>
          <p:nvPr/>
        </p:nvCxnSpPr>
        <p:spPr>
          <a:xfrm rot="-5940000">
            <a:off x="4735197" y="2311409"/>
            <a:ext cx="468000" cy="144000"/>
          </a:xfrm>
          <a:prstGeom prst="curvedConnector3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krümmte Verbindung 41"/>
          <p:cNvCxnSpPr/>
          <p:nvPr/>
        </p:nvCxnSpPr>
        <p:spPr>
          <a:xfrm rot="-5940000">
            <a:off x="4986063" y="2318172"/>
            <a:ext cx="365602" cy="120384"/>
          </a:xfrm>
          <a:prstGeom prst="curvedConnector3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krümmte Verbindung 42"/>
          <p:cNvCxnSpPr/>
          <p:nvPr/>
        </p:nvCxnSpPr>
        <p:spPr>
          <a:xfrm rot="-6780000">
            <a:off x="4512463" y="2252696"/>
            <a:ext cx="466390" cy="286057"/>
          </a:xfrm>
          <a:prstGeom prst="curvedConnector3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krümmte Verbindung 43"/>
          <p:cNvCxnSpPr/>
          <p:nvPr/>
        </p:nvCxnSpPr>
        <p:spPr>
          <a:xfrm rot="-7260000">
            <a:off x="3780228" y="3387321"/>
            <a:ext cx="822960" cy="466344"/>
          </a:xfrm>
          <a:prstGeom prst="curvedConnector3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xplosion 2 1"/>
          <p:cNvSpPr/>
          <p:nvPr/>
        </p:nvSpPr>
        <p:spPr>
          <a:xfrm rot="1853978">
            <a:off x="4065060" y="1627110"/>
            <a:ext cx="1666670" cy="1579765"/>
          </a:xfrm>
          <a:prstGeom prst="irregularSeal2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874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-233485" y="-26988"/>
            <a:ext cx="9396536" cy="7386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sz="2400" dirty="0" smtClean="0">
                <a:latin typeface="+mj-lt"/>
              </a:rPr>
              <a:t>High-resolution </a:t>
            </a:r>
            <a:r>
              <a:rPr lang="de-DE" sz="2400" dirty="0" err="1" smtClean="0">
                <a:latin typeface="+mj-lt"/>
              </a:rPr>
              <a:t>version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of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the</a:t>
            </a:r>
            <a:r>
              <a:rPr lang="de-DE" sz="2400" dirty="0" smtClean="0">
                <a:latin typeface="+mj-lt"/>
              </a:rPr>
              <a:t> KMCM</a:t>
            </a:r>
          </a:p>
          <a:p>
            <a:pPr algn="ctr" eaLnBrk="1" hangingPunct="1">
              <a:defRPr/>
            </a:pPr>
            <a:r>
              <a:rPr lang="de-DE" dirty="0" smtClean="0">
                <a:latin typeface="+mj-lt"/>
              </a:rPr>
              <a:t>(Kühlungsborn </a:t>
            </a:r>
            <a:r>
              <a:rPr lang="de-DE" dirty="0" err="1" smtClean="0">
                <a:latin typeface="+mj-lt"/>
              </a:rPr>
              <a:t>Mechanistic</a:t>
            </a:r>
            <a:r>
              <a:rPr lang="de-DE" dirty="0" smtClean="0">
                <a:latin typeface="+mj-lt"/>
              </a:rPr>
              <a:t> </a:t>
            </a:r>
            <a:r>
              <a:rPr lang="de-DE" dirty="0" err="1" smtClean="0">
                <a:latin typeface="+mj-lt"/>
              </a:rPr>
              <a:t>general</a:t>
            </a:r>
            <a:r>
              <a:rPr lang="de-DE" dirty="0" smtClean="0">
                <a:latin typeface="+mj-lt"/>
              </a:rPr>
              <a:t> </a:t>
            </a:r>
            <a:r>
              <a:rPr lang="de-DE" dirty="0" err="1" smtClean="0">
                <a:latin typeface="+mj-lt"/>
              </a:rPr>
              <a:t>Circulation</a:t>
            </a:r>
            <a:r>
              <a:rPr lang="de-DE" dirty="0" smtClean="0">
                <a:latin typeface="+mj-lt"/>
              </a:rPr>
              <a:t> Model)</a:t>
            </a:r>
            <a:endParaRPr lang="de-DE" b="1" dirty="0" smtClean="0">
              <a:latin typeface="Arial" charset="0"/>
            </a:endParaRPr>
          </a:p>
        </p:txBody>
      </p:sp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169465" y="836712"/>
            <a:ext cx="3178399" cy="427193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altLang="de-DE" sz="1800" dirty="0" err="1">
                <a:latin typeface="+mn-lt"/>
              </a:rPr>
              <a:t>h</a:t>
            </a:r>
            <a:r>
              <a:rPr lang="de-DE" altLang="de-DE" sz="1800" dirty="0" err="1" smtClean="0">
                <a:latin typeface="+mn-lt"/>
              </a:rPr>
              <a:t>ydrostatic</a:t>
            </a:r>
            <a:r>
              <a:rPr lang="de-DE" altLang="de-DE" sz="1800" dirty="0" smtClean="0">
                <a:latin typeface="+mn-lt"/>
              </a:rPr>
              <a:t> </a:t>
            </a:r>
            <a:r>
              <a:rPr lang="de-DE" altLang="de-DE" sz="1800" dirty="0" err="1" smtClean="0">
                <a:latin typeface="+mn-lt"/>
              </a:rPr>
              <a:t>spectral</a:t>
            </a:r>
            <a:r>
              <a:rPr lang="de-DE" altLang="de-DE" sz="1800" dirty="0" smtClean="0">
                <a:latin typeface="+mn-lt"/>
              </a:rPr>
              <a:t> GCM; T240L190 </a:t>
            </a:r>
            <a:r>
              <a:rPr lang="de-DE" altLang="de-DE" sz="1800" dirty="0" err="1" smtClean="0">
                <a:latin typeface="+mn-lt"/>
              </a:rPr>
              <a:t>up</a:t>
            </a:r>
            <a:r>
              <a:rPr lang="de-DE" altLang="de-DE" sz="1800" dirty="0" smtClean="0">
                <a:latin typeface="+mn-lt"/>
              </a:rPr>
              <a:t> </a:t>
            </a:r>
            <a:r>
              <a:rPr lang="de-DE" altLang="de-DE" sz="1800" dirty="0" err="1">
                <a:latin typeface="+mn-lt"/>
              </a:rPr>
              <a:t>to</a:t>
            </a:r>
            <a:r>
              <a:rPr lang="de-DE" altLang="de-DE" sz="1800" dirty="0">
                <a:latin typeface="+mn-lt"/>
              </a:rPr>
              <a:t> </a:t>
            </a:r>
            <a:r>
              <a:rPr lang="de-DE" altLang="de-DE" sz="1800" dirty="0" smtClean="0">
                <a:latin typeface="+mn-lt"/>
              </a:rPr>
              <a:t>2x10</a:t>
            </a:r>
            <a:r>
              <a:rPr lang="de-DE" altLang="de-DE" sz="1800" baseline="30000" dirty="0" smtClean="0">
                <a:latin typeface="+mn-lt"/>
              </a:rPr>
              <a:t>-5</a:t>
            </a:r>
            <a:r>
              <a:rPr lang="de-DE" altLang="de-DE" sz="1800" dirty="0" smtClean="0">
                <a:latin typeface="+mn-lt"/>
              </a:rPr>
              <a:t> hPa (~135 km), </a:t>
            </a:r>
            <a:r>
              <a:rPr lang="de-DE" altLang="de-DE" sz="1800" dirty="0" err="1" smtClean="0">
                <a:latin typeface="+mn-lt"/>
              </a:rPr>
              <a:t>corresponding</a:t>
            </a:r>
            <a:r>
              <a:rPr lang="de-DE" altLang="de-DE" sz="1800" dirty="0" smtClean="0">
                <a:latin typeface="+mn-lt"/>
              </a:rPr>
              <a:t> </a:t>
            </a:r>
            <a:r>
              <a:rPr lang="de-DE" altLang="de-DE" sz="1800" dirty="0" err="1" smtClean="0">
                <a:latin typeface="+mn-lt"/>
              </a:rPr>
              <a:t>to</a:t>
            </a:r>
            <a:r>
              <a:rPr lang="de-DE" altLang="de-DE" sz="1800" dirty="0" smtClean="0">
                <a:latin typeface="+mn-lt"/>
              </a:rPr>
              <a:t> </a:t>
            </a:r>
            <a:r>
              <a:rPr lang="el-GR" altLang="de-DE" sz="1800" dirty="0" smtClean="0">
                <a:latin typeface="+mn-lt"/>
              </a:rPr>
              <a:t>Δ</a:t>
            </a:r>
            <a:r>
              <a:rPr lang="de-DE" altLang="de-DE" sz="1800" dirty="0" smtClean="0">
                <a:latin typeface="+mn-lt"/>
              </a:rPr>
              <a:t>x~55 km </a:t>
            </a:r>
            <a:r>
              <a:rPr lang="de-DE" altLang="de-DE" sz="1800" dirty="0" err="1" smtClean="0">
                <a:latin typeface="+mn-lt"/>
              </a:rPr>
              <a:t>and</a:t>
            </a:r>
            <a:r>
              <a:rPr lang="de-DE" altLang="de-DE" sz="1800" dirty="0" smtClean="0">
                <a:latin typeface="+mn-lt"/>
              </a:rPr>
              <a:t> </a:t>
            </a:r>
            <a:r>
              <a:rPr lang="el-GR" altLang="de-DE" sz="1800" dirty="0" smtClean="0">
                <a:latin typeface="+mn-lt"/>
              </a:rPr>
              <a:t>Δ</a:t>
            </a:r>
            <a:r>
              <a:rPr lang="de-DE" altLang="de-DE" sz="1800" dirty="0" smtClean="0">
                <a:latin typeface="+mn-lt"/>
              </a:rPr>
              <a:t>z~600 m (</a:t>
            </a:r>
            <a:r>
              <a:rPr lang="de-DE" altLang="de-DE" sz="1800" dirty="0" err="1" smtClean="0">
                <a:latin typeface="+mn-lt"/>
              </a:rPr>
              <a:t>below</a:t>
            </a:r>
            <a:r>
              <a:rPr lang="de-DE" altLang="de-DE" sz="1800" dirty="0" smtClean="0">
                <a:latin typeface="+mn-lt"/>
              </a:rPr>
              <a:t> 100 km)</a:t>
            </a:r>
          </a:p>
          <a:p>
            <a:pPr>
              <a:defRPr/>
            </a:pPr>
            <a:r>
              <a:rPr lang="de-DE" altLang="de-DE" sz="1800" dirty="0" err="1" smtClean="0">
                <a:latin typeface="+mn-lt"/>
              </a:rPr>
              <a:t>radiative</a:t>
            </a:r>
            <a:r>
              <a:rPr lang="de-DE" altLang="de-DE" sz="1800" dirty="0" smtClean="0">
                <a:latin typeface="+mn-lt"/>
              </a:rPr>
              <a:t> </a:t>
            </a:r>
            <a:r>
              <a:rPr lang="de-DE" altLang="de-DE" sz="1800" dirty="0" err="1" smtClean="0">
                <a:latin typeface="+mn-lt"/>
              </a:rPr>
              <a:t>transfer</a:t>
            </a:r>
            <a:r>
              <a:rPr lang="de-DE" altLang="de-DE" sz="1800" dirty="0" smtClean="0">
                <a:latin typeface="+mn-lt"/>
              </a:rPr>
              <a:t> </a:t>
            </a:r>
            <a:r>
              <a:rPr lang="de-DE" altLang="de-DE" sz="1800" dirty="0" err="1" smtClean="0">
                <a:latin typeface="+mn-lt"/>
              </a:rPr>
              <a:t>and</a:t>
            </a:r>
            <a:r>
              <a:rPr lang="de-DE" altLang="de-DE" sz="1800" dirty="0" smtClean="0">
                <a:latin typeface="+mn-lt"/>
              </a:rPr>
              <a:t> </a:t>
            </a:r>
            <a:r>
              <a:rPr lang="de-DE" altLang="de-DE" sz="1800" dirty="0" err="1" smtClean="0">
                <a:latin typeface="+mn-lt"/>
              </a:rPr>
              <a:t>tropospheric</a:t>
            </a:r>
            <a:r>
              <a:rPr lang="de-DE" altLang="de-DE" sz="1800" dirty="0" smtClean="0">
                <a:latin typeface="+mn-lt"/>
              </a:rPr>
              <a:t> </a:t>
            </a:r>
            <a:r>
              <a:rPr lang="de-DE" altLang="de-DE" sz="1800" dirty="0" err="1" smtClean="0">
                <a:latin typeface="+mn-lt"/>
              </a:rPr>
              <a:t>moisture</a:t>
            </a:r>
            <a:r>
              <a:rPr lang="de-DE" altLang="de-DE" sz="1800" dirty="0" smtClean="0">
                <a:latin typeface="+mn-lt"/>
              </a:rPr>
              <a:t> </a:t>
            </a:r>
            <a:r>
              <a:rPr lang="de-DE" altLang="de-DE" sz="1800" dirty="0" err="1" smtClean="0">
                <a:latin typeface="+mn-lt"/>
              </a:rPr>
              <a:t>cycle</a:t>
            </a:r>
            <a:r>
              <a:rPr lang="de-DE" altLang="de-DE" sz="1800" dirty="0" smtClean="0">
                <a:latin typeface="+mn-lt"/>
              </a:rPr>
              <a:t>, </a:t>
            </a:r>
            <a:r>
              <a:rPr lang="de-DE" altLang="de-DE" sz="1800" dirty="0" err="1" smtClean="0">
                <a:latin typeface="+mn-lt"/>
              </a:rPr>
              <a:t>including</a:t>
            </a:r>
            <a:r>
              <a:rPr lang="de-DE" altLang="de-DE" sz="1800" dirty="0" smtClean="0">
                <a:latin typeface="+mn-lt"/>
              </a:rPr>
              <a:t> a </a:t>
            </a:r>
            <a:r>
              <a:rPr lang="de-DE" altLang="de-DE" sz="1800" dirty="0" err="1" smtClean="0">
                <a:latin typeface="+mn-lt"/>
              </a:rPr>
              <a:t>slab</a:t>
            </a:r>
            <a:r>
              <a:rPr lang="de-DE" altLang="de-DE" sz="1800" dirty="0" smtClean="0">
                <a:latin typeface="+mn-lt"/>
              </a:rPr>
              <a:t> </a:t>
            </a:r>
            <a:r>
              <a:rPr lang="de-DE" altLang="de-DE" sz="1800" dirty="0" err="1" smtClean="0">
                <a:latin typeface="+mn-lt"/>
              </a:rPr>
              <a:t>ocean</a:t>
            </a:r>
            <a:r>
              <a:rPr lang="de-DE" altLang="de-DE" sz="1800" dirty="0" smtClean="0">
                <a:latin typeface="+mn-lt"/>
              </a:rPr>
              <a:t> </a:t>
            </a:r>
            <a:r>
              <a:rPr lang="de-DE" altLang="de-DE" sz="1800" dirty="0" err="1" smtClean="0">
                <a:latin typeface="+mn-lt"/>
              </a:rPr>
              <a:t>with</a:t>
            </a:r>
            <a:r>
              <a:rPr lang="de-DE" altLang="de-DE" sz="1800" dirty="0" smtClean="0">
                <a:latin typeface="+mn-lt"/>
              </a:rPr>
              <a:t> </a:t>
            </a:r>
            <a:r>
              <a:rPr lang="de-DE" altLang="de-DE" sz="1800" dirty="0" err="1" smtClean="0">
                <a:latin typeface="+mn-lt"/>
              </a:rPr>
              <a:t>prescribed</a:t>
            </a:r>
            <a:r>
              <a:rPr lang="de-DE" altLang="de-DE" sz="1800" dirty="0" smtClean="0">
                <a:latin typeface="+mn-lt"/>
              </a:rPr>
              <a:t> lateral </a:t>
            </a:r>
            <a:r>
              <a:rPr lang="de-DE" altLang="de-DE" sz="1800" dirty="0" err="1" smtClean="0">
                <a:latin typeface="+mn-lt"/>
              </a:rPr>
              <a:t>heat</a:t>
            </a:r>
            <a:r>
              <a:rPr lang="de-DE" altLang="de-DE" sz="1800" dirty="0" smtClean="0">
                <a:latin typeface="+mn-lt"/>
              </a:rPr>
              <a:t> </a:t>
            </a:r>
            <a:r>
              <a:rPr lang="de-DE" altLang="de-DE" sz="1800" dirty="0" err="1" smtClean="0">
                <a:latin typeface="+mn-lt"/>
              </a:rPr>
              <a:t>flux</a:t>
            </a:r>
            <a:r>
              <a:rPr lang="de-DE" altLang="de-DE" sz="1800" dirty="0" smtClean="0">
                <a:latin typeface="+mn-lt"/>
              </a:rPr>
              <a:t>, land-</a:t>
            </a:r>
            <a:r>
              <a:rPr lang="de-DE" altLang="de-DE" sz="1800" dirty="0" err="1" smtClean="0">
                <a:latin typeface="+mn-lt"/>
              </a:rPr>
              <a:t>sea</a:t>
            </a:r>
            <a:r>
              <a:rPr lang="de-DE" altLang="de-DE" sz="1800" dirty="0" smtClean="0">
                <a:latin typeface="+mn-lt"/>
              </a:rPr>
              <a:t> </a:t>
            </a:r>
            <a:r>
              <a:rPr lang="de-DE" altLang="de-DE" sz="1800" dirty="0" err="1" smtClean="0">
                <a:latin typeface="+mn-lt"/>
              </a:rPr>
              <a:t>masks</a:t>
            </a:r>
            <a:r>
              <a:rPr lang="de-DE" altLang="de-DE" sz="1800" dirty="0" smtClean="0">
                <a:latin typeface="+mn-lt"/>
              </a:rPr>
              <a:t> </a:t>
            </a:r>
            <a:r>
              <a:rPr lang="de-DE" altLang="de-DE" sz="1800" dirty="0" err="1" smtClean="0">
                <a:latin typeface="+mn-lt"/>
              </a:rPr>
              <a:t>for</a:t>
            </a:r>
            <a:r>
              <a:rPr lang="de-DE" altLang="de-DE" sz="1800" dirty="0" smtClean="0">
                <a:latin typeface="+mn-lt"/>
              </a:rPr>
              <a:t> </a:t>
            </a:r>
            <a:r>
              <a:rPr lang="de-DE" altLang="de-DE" sz="1800" dirty="0" err="1" smtClean="0">
                <a:latin typeface="+mn-lt"/>
              </a:rPr>
              <a:t>surface</a:t>
            </a:r>
            <a:r>
              <a:rPr lang="de-DE" altLang="de-DE" sz="1800" dirty="0" smtClean="0">
                <a:latin typeface="+mn-lt"/>
              </a:rPr>
              <a:t> </a:t>
            </a:r>
            <a:r>
              <a:rPr lang="de-DE" altLang="de-DE" sz="1800" dirty="0" err="1" smtClean="0">
                <a:latin typeface="+mn-lt"/>
              </a:rPr>
              <a:t>properties</a:t>
            </a:r>
            <a:r>
              <a:rPr lang="de-DE" altLang="de-DE" sz="1800" dirty="0" smtClean="0">
                <a:latin typeface="+mn-lt"/>
              </a:rPr>
              <a:t> (</a:t>
            </a:r>
            <a:r>
              <a:rPr lang="de-DE" altLang="de-DE" sz="1800" dirty="0" err="1" smtClean="0">
                <a:latin typeface="+mn-lt"/>
              </a:rPr>
              <a:t>heat</a:t>
            </a:r>
            <a:r>
              <a:rPr lang="de-DE" altLang="de-DE" sz="1800" dirty="0" smtClean="0">
                <a:latin typeface="+mn-lt"/>
              </a:rPr>
              <a:t> </a:t>
            </a:r>
            <a:r>
              <a:rPr lang="de-DE" altLang="de-DE" sz="1800" dirty="0" err="1" smtClean="0">
                <a:latin typeface="+mn-lt"/>
              </a:rPr>
              <a:t>capacity</a:t>
            </a:r>
            <a:r>
              <a:rPr lang="de-DE" altLang="de-DE" sz="1800" dirty="0" smtClean="0">
                <a:latin typeface="+mn-lt"/>
              </a:rPr>
              <a:t>, relative </a:t>
            </a:r>
            <a:r>
              <a:rPr lang="de-DE" altLang="de-DE" sz="1800" dirty="0" err="1" smtClean="0">
                <a:latin typeface="+mn-lt"/>
              </a:rPr>
              <a:t>humidity</a:t>
            </a:r>
            <a:r>
              <a:rPr lang="de-DE" altLang="de-DE" sz="1800" dirty="0" smtClean="0">
                <a:latin typeface="+mn-lt"/>
              </a:rPr>
              <a:t>, </a:t>
            </a:r>
            <a:r>
              <a:rPr lang="de-DE" altLang="de-DE" sz="1800" dirty="0" err="1" smtClean="0">
                <a:latin typeface="+mn-lt"/>
              </a:rPr>
              <a:t>albedo</a:t>
            </a:r>
            <a:r>
              <a:rPr lang="de-DE" altLang="de-DE" sz="1800" dirty="0" smtClean="0">
                <a:latin typeface="+mn-lt"/>
              </a:rPr>
              <a:t>)</a:t>
            </a:r>
            <a:r>
              <a:rPr lang="de-DE" altLang="de-DE" sz="1600" dirty="0">
                <a:latin typeface="+mn-lt"/>
              </a:rPr>
              <a:t> </a:t>
            </a:r>
            <a:r>
              <a:rPr lang="de-DE" altLang="de-DE" sz="1600" dirty="0" smtClean="0">
                <a:latin typeface="+mn-lt"/>
              </a:rPr>
              <a:t>(Becker et al. 2015, JASTP)</a:t>
            </a:r>
            <a:endParaRPr lang="de-DE" altLang="de-DE" sz="1800" dirty="0" smtClean="0">
              <a:latin typeface="+mn-lt"/>
            </a:endParaRPr>
          </a:p>
        </p:txBody>
      </p:sp>
      <p:pic>
        <p:nvPicPr>
          <p:cNvPr id="4" name="Picture 2" descr="C:\Users\kd015\Documents\PAPERS\secondaryGWs\sub2jgr\surface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" r="50000" b="50278"/>
          <a:stretch/>
        </p:blipFill>
        <p:spPr bwMode="auto">
          <a:xfrm>
            <a:off x="3203848" y="1052736"/>
            <a:ext cx="5796136" cy="410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70450" y="5241974"/>
            <a:ext cx="8650022" cy="9233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altLang="de-DE" sz="1800" dirty="0" err="1" smtClean="0"/>
              <a:t>Smagorinsky</a:t>
            </a:r>
            <a:r>
              <a:rPr lang="de-DE" altLang="de-DE" sz="1800" dirty="0" smtClean="0"/>
              <a:t>-type horizontal </a:t>
            </a:r>
            <a:r>
              <a:rPr lang="de-DE" altLang="de-DE" sz="1800" dirty="0" err="1" smtClean="0"/>
              <a:t>and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vertical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diffusion</a:t>
            </a:r>
            <a:r>
              <a:rPr lang="de-DE" altLang="de-DE" sz="1800" dirty="0"/>
              <a:t> </a:t>
            </a:r>
            <a:r>
              <a:rPr lang="de-DE" altLang="de-DE" sz="1800" dirty="0" err="1" smtClean="0"/>
              <a:t>with</a:t>
            </a:r>
            <a:r>
              <a:rPr lang="de-DE" altLang="de-DE" sz="1800" dirty="0" smtClean="0"/>
              <a:t> </a:t>
            </a:r>
            <a:r>
              <a:rPr lang="de-DE" altLang="de-DE" sz="1800" b="1" dirty="0" err="1" smtClean="0">
                <a:solidFill>
                  <a:srgbClr val="1003BD"/>
                </a:solidFill>
              </a:rPr>
              <a:t>both</a:t>
            </a:r>
            <a:r>
              <a:rPr lang="de-DE" altLang="de-DE" sz="1800" b="1" dirty="0" smtClean="0">
                <a:solidFill>
                  <a:srgbClr val="1003BD"/>
                </a:solidFill>
              </a:rPr>
              <a:t> </a:t>
            </a:r>
            <a:r>
              <a:rPr lang="de-DE" altLang="de-DE" sz="1800" b="1" dirty="0" err="1" smtClean="0">
                <a:solidFill>
                  <a:srgbClr val="1003BD"/>
                </a:solidFill>
              </a:rPr>
              <a:t>diffusion</a:t>
            </a:r>
            <a:r>
              <a:rPr lang="de-DE" altLang="de-DE" sz="1800" b="1" dirty="0" smtClean="0">
                <a:solidFill>
                  <a:srgbClr val="1003BD"/>
                </a:solidFill>
              </a:rPr>
              <a:t> </a:t>
            </a:r>
            <a:r>
              <a:rPr lang="de-DE" altLang="de-DE" sz="1800" b="1" dirty="0" err="1" smtClean="0">
                <a:solidFill>
                  <a:srgbClr val="1003BD"/>
                </a:solidFill>
              </a:rPr>
              <a:t>coefficients</a:t>
            </a:r>
            <a:r>
              <a:rPr lang="de-DE" altLang="de-DE" sz="1800" b="1" dirty="0" smtClean="0">
                <a:solidFill>
                  <a:srgbClr val="1003BD"/>
                </a:solidFill>
              </a:rPr>
              <a:t> </a:t>
            </a:r>
            <a:r>
              <a:rPr lang="de-DE" altLang="de-DE" sz="1800" b="1" dirty="0" err="1" smtClean="0">
                <a:solidFill>
                  <a:srgbClr val="1003BD"/>
                </a:solidFill>
              </a:rPr>
              <a:t>depending</a:t>
            </a:r>
            <a:r>
              <a:rPr lang="de-DE" altLang="de-DE" sz="1800" b="1" dirty="0" smtClean="0">
                <a:solidFill>
                  <a:srgbClr val="1003BD"/>
                </a:solidFill>
              </a:rPr>
              <a:t> on </a:t>
            </a:r>
            <a:r>
              <a:rPr lang="de-DE" altLang="de-DE" sz="1800" b="1" dirty="0" err="1" smtClean="0">
                <a:solidFill>
                  <a:srgbClr val="1003BD"/>
                </a:solidFill>
              </a:rPr>
              <a:t>the</a:t>
            </a:r>
            <a:r>
              <a:rPr lang="de-DE" altLang="de-DE" sz="1800" b="1" dirty="0" smtClean="0">
                <a:solidFill>
                  <a:srgbClr val="1003BD"/>
                </a:solidFill>
              </a:rPr>
              <a:t> Richardson </a:t>
            </a:r>
            <a:r>
              <a:rPr lang="de-DE" altLang="de-DE" sz="1800" b="1" dirty="0" err="1" smtClean="0">
                <a:solidFill>
                  <a:srgbClr val="1003BD"/>
                </a:solidFill>
              </a:rPr>
              <a:t>number</a:t>
            </a:r>
            <a:r>
              <a:rPr lang="de-DE" altLang="de-DE" sz="1800" b="1" dirty="0" smtClean="0">
                <a:solidFill>
                  <a:srgbClr val="1003BD"/>
                </a:solidFill>
              </a:rPr>
              <a:t> </a:t>
            </a:r>
            <a:r>
              <a:rPr lang="de-DE" altLang="de-DE" sz="1800" dirty="0" smtClean="0"/>
              <a:t>(Becker, 2009, JAS); additional </a:t>
            </a:r>
            <a:r>
              <a:rPr lang="de-DE" altLang="de-DE" sz="1800" dirty="0" err="1" smtClean="0"/>
              <a:t>hyperdiffusion</a:t>
            </a:r>
            <a:r>
              <a:rPr lang="de-DE" altLang="de-DE" sz="1800" dirty="0" smtClean="0"/>
              <a:t>; linear </a:t>
            </a:r>
            <a:r>
              <a:rPr lang="de-DE" altLang="de-DE" sz="1800" dirty="0" err="1" smtClean="0"/>
              <a:t>harmonic</a:t>
            </a:r>
            <a:r>
              <a:rPr lang="de-DE" altLang="de-DE" sz="1800" dirty="0" smtClean="0"/>
              <a:t> horizontal </a:t>
            </a:r>
            <a:r>
              <a:rPr lang="de-DE" altLang="de-DE" sz="1800" dirty="0" err="1" smtClean="0"/>
              <a:t>diffusion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as</a:t>
            </a:r>
            <a:r>
              <a:rPr lang="de-DE" altLang="de-DE" sz="1800" dirty="0" smtClean="0"/>
              <a:t> a </a:t>
            </a:r>
            <a:r>
              <a:rPr lang="de-DE" altLang="de-DE" sz="1800" dirty="0" err="1" smtClean="0"/>
              <a:t>sponge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layer</a:t>
            </a:r>
            <a:endParaRPr lang="de-DE" altLang="de-DE" sz="1800" b="1" dirty="0" smtClean="0">
              <a:solidFill>
                <a:srgbClr val="1003BD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59416" y="6156012"/>
            <a:ext cx="8506992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altLang="de-DE" sz="1800" dirty="0"/>
              <a:t>h</a:t>
            </a:r>
            <a:r>
              <a:rPr lang="de-DE" altLang="de-DE" sz="1800" dirty="0" smtClean="0"/>
              <a:t>igh-top </a:t>
            </a:r>
            <a:r>
              <a:rPr lang="de-DE" altLang="de-DE" sz="1800" dirty="0" err="1" smtClean="0"/>
              <a:t>model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version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with</a:t>
            </a:r>
            <a:r>
              <a:rPr lang="de-DE" altLang="de-DE" sz="1800" dirty="0" smtClean="0"/>
              <a:t> L220 </a:t>
            </a:r>
            <a:r>
              <a:rPr lang="de-DE" altLang="de-DE" sz="1800" dirty="0" err="1" smtClean="0"/>
              <a:t>and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the</a:t>
            </a:r>
            <a:r>
              <a:rPr lang="de-DE" altLang="de-DE" sz="1800" dirty="0"/>
              <a:t> </a:t>
            </a:r>
            <a:r>
              <a:rPr lang="de-DE" altLang="de-DE" sz="1800" dirty="0" err="1" smtClean="0"/>
              <a:t>uppermost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layer</a:t>
            </a:r>
            <a:r>
              <a:rPr lang="de-DE" altLang="de-DE" sz="1800" dirty="0" smtClean="0"/>
              <a:t> at ~200 km</a:t>
            </a:r>
          </a:p>
        </p:txBody>
      </p:sp>
    </p:spTree>
    <p:extLst>
      <p:ext uri="{BB962C8B-B14F-4D97-AF65-F5344CB8AC3E}">
        <p14:creationId xmlns:p14="http://schemas.microsoft.com/office/powerpoint/2010/main" val="61507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d015\Documents\ATLAS\newstuff\hotspot-20k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426532" cy="529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-108520" y="-3340"/>
            <a:ext cx="9324975" cy="40011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2000" dirty="0" err="1" smtClean="0">
                <a:latin typeface="+mj-lt"/>
              </a:rPr>
              <a:t>Simulated</a:t>
            </a:r>
            <a:r>
              <a:rPr lang="de-DE" altLang="de-DE" sz="2000" dirty="0" smtClean="0">
                <a:latin typeface="+mj-lt"/>
              </a:rPr>
              <a:t> GW </a:t>
            </a:r>
            <a:r>
              <a:rPr lang="de-DE" altLang="de-DE" sz="2000" dirty="0" err="1" smtClean="0">
                <a:latin typeface="+mj-lt"/>
              </a:rPr>
              <a:t>hotspots</a:t>
            </a:r>
            <a:r>
              <a:rPr lang="de-DE" altLang="de-DE" sz="2000" dirty="0" smtClean="0">
                <a:latin typeface="+mj-lt"/>
              </a:rPr>
              <a:t>: </a:t>
            </a:r>
            <a:r>
              <a:rPr lang="de-DE" altLang="de-DE" sz="2000" dirty="0" err="1" smtClean="0">
                <a:latin typeface="+mj-lt"/>
              </a:rPr>
              <a:t>Flux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densities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of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momentum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and</a:t>
            </a:r>
            <a:r>
              <a:rPr lang="de-DE" altLang="de-DE" sz="2000" dirty="0" smtClean="0">
                <a:latin typeface="+mj-lt"/>
              </a:rPr>
              <a:t> potential </a:t>
            </a:r>
            <a:r>
              <a:rPr lang="de-DE" altLang="de-DE" sz="2000" dirty="0" err="1" smtClean="0">
                <a:latin typeface="+mj-lt"/>
              </a:rPr>
              <a:t>energy</a:t>
            </a:r>
            <a:endParaRPr lang="de-DE" altLang="de-DE" sz="2000" dirty="0" smtClean="0">
              <a:latin typeface="+mj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7" t="25288" r="21560" b="68828"/>
          <a:stretch/>
        </p:blipFill>
        <p:spPr bwMode="auto">
          <a:xfrm>
            <a:off x="1754158" y="5762030"/>
            <a:ext cx="2915728" cy="33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26" t="30393" r="4587" b="61933"/>
          <a:stretch/>
        </p:blipFill>
        <p:spPr bwMode="auto">
          <a:xfrm>
            <a:off x="6596656" y="5695752"/>
            <a:ext cx="150373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1475656" y="6300028"/>
            <a:ext cx="6480720" cy="369332"/>
          </a:xfrm>
          <a:prstGeom prst="rect">
            <a:avLst/>
          </a:prstGeom>
          <a:solidFill>
            <a:srgbClr val="F5FEA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dirty="0" smtClean="0">
                <a:latin typeface="+mn-lt"/>
              </a:rPr>
              <a:t>The </a:t>
            </a:r>
            <a:r>
              <a:rPr lang="de-DE" dirty="0" err="1" smtClean="0">
                <a:latin typeface="+mn-lt"/>
              </a:rPr>
              <a:t>model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captures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the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main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orographic</a:t>
            </a:r>
            <a:r>
              <a:rPr lang="de-DE" dirty="0" smtClean="0">
                <a:latin typeface="+mn-lt"/>
              </a:rPr>
              <a:t> GW </a:t>
            </a:r>
            <a:r>
              <a:rPr lang="de-DE" dirty="0" err="1" smtClean="0">
                <a:latin typeface="+mn-lt"/>
              </a:rPr>
              <a:t>hotspots</a:t>
            </a:r>
            <a:r>
              <a:rPr lang="de-DE" dirty="0" smtClean="0">
                <a:latin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3614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d015\Documents\ATLAS\2ndaryGWs-jgr\longhe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36106" y="3620934"/>
            <a:ext cx="8263164" cy="320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-295622" y="-8626"/>
            <a:ext cx="9479086" cy="40011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2000" dirty="0" smtClean="0">
                <a:latin typeface="+mj-lt"/>
              </a:rPr>
              <a:t>Longitudinal </a:t>
            </a:r>
            <a:r>
              <a:rPr lang="de-DE" altLang="de-DE" sz="2000" dirty="0" err="1" smtClean="0">
                <a:latin typeface="+mj-lt"/>
              </a:rPr>
              <a:t>and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seasonal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variablity</a:t>
            </a:r>
            <a:r>
              <a:rPr lang="de-DE" altLang="de-DE" sz="2000" dirty="0" smtClean="0">
                <a:latin typeface="+mj-lt"/>
              </a:rPr>
              <a:t>        </a:t>
            </a:r>
          </a:p>
        </p:txBody>
      </p:sp>
      <p:cxnSp>
        <p:nvCxnSpPr>
          <p:cNvPr id="4" name="Gerade Verbindung 3"/>
          <p:cNvCxnSpPr/>
          <p:nvPr/>
        </p:nvCxnSpPr>
        <p:spPr>
          <a:xfrm flipV="1">
            <a:off x="1655184" y="3933056"/>
            <a:ext cx="0" cy="2469783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/>
        </p:nvCxnSpPr>
        <p:spPr>
          <a:xfrm flipV="1">
            <a:off x="1944558" y="3933056"/>
            <a:ext cx="0" cy="2480175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4499992" y="1345992"/>
            <a:ext cx="4392488" cy="1938992"/>
          </a:xfrm>
          <a:prstGeom prst="rect">
            <a:avLst/>
          </a:prstGeom>
          <a:solidFill>
            <a:srgbClr val="F5FEA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+mn-lt"/>
              </a:rPr>
              <a:t>E</a:t>
            </a:r>
            <a:r>
              <a:rPr lang="de-DE" sz="2000" dirty="0" smtClean="0">
                <a:latin typeface="+mn-lt"/>
              </a:rPr>
              <a:t>vents of strong </a:t>
            </a:r>
            <a:r>
              <a:rPr lang="de-DE" sz="2000" dirty="0" err="1" smtClean="0">
                <a:latin typeface="+mn-lt"/>
              </a:rPr>
              <a:t>westward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drag</a:t>
            </a:r>
            <a:r>
              <a:rPr lang="de-DE" sz="2000" dirty="0" smtClean="0">
                <a:latin typeface="+mn-lt"/>
              </a:rPr>
              <a:t> in </a:t>
            </a:r>
            <a:r>
              <a:rPr lang="de-DE" sz="2000" dirty="0" err="1" smtClean="0">
                <a:latin typeface="+mn-lt"/>
              </a:rPr>
              <a:t>the</a:t>
            </a:r>
            <a:r>
              <a:rPr lang="de-DE" sz="2000" dirty="0" smtClean="0">
                <a:latin typeface="+mn-lt"/>
              </a:rPr>
              <a:t> stratopause </a:t>
            </a:r>
            <a:r>
              <a:rPr lang="de-DE" sz="2000" dirty="0" err="1" smtClean="0">
                <a:latin typeface="+mn-lt"/>
              </a:rPr>
              <a:t>region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are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correlated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with</a:t>
            </a:r>
            <a:r>
              <a:rPr lang="de-DE" sz="2000" dirty="0" smtClean="0">
                <a:latin typeface="+mn-lt"/>
              </a:rPr>
              <a:t> strong </a:t>
            </a:r>
            <a:r>
              <a:rPr lang="de-DE" sz="2000" dirty="0" err="1" smtClean="0">
                <a:latin typeface="+mn-lt"/>
              </a:rPr>
              <a:t>eastward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drag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around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the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mesopause</a:t>
            </a:r>
            <a:r>
              <a:rPr lang="de-DE" sz="2000" dirty="0" smtClean="0">
                <a:latin typeface="+mn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+mn-lt"/>
              </a:rPr>
              <a:t>F</a:t>
            </a:r>
            <a:r>
              <a:rPr lang="de-DE" sz="2000" dirty="0" smtClean="0">
                <a:latin typeface="+mn-lt"/>
              </a:rPr>
              <a:t>ocus on </a:t>
            </a:r>
            <a:r>
              <a:rPr lang="de-DE" sz="2000" dirty="0" err="1" smtClean="0">
                <a:latin typeface="+mn-lt"/>
              </a:rPr>
              <a:t>the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event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from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July</a:t>
            </a:r>
            <a:r>
              <a:rPr lang="de-DE" sz="2000" dirty="0" smtClean="0">
                <a:latin typeface="+mn-lt"/>
              </a:rPr>
              <a:t> 6 </a:t>
            </a:r>
            <a:r>
              <a:rPr lang="de-DE" sz="2000" dirty="0" err="1" smtClean="0">
                <a:latin typeface="+mn-lt"/>
              </a:rPr>
              <a:t>to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July</a:t>
            </a:r>
            <a:r>
              <a:rPr lang="de-DE" sz="2000" dirty="0" smtClean="0">
                <a:latin typeface="+mn-lt"/>
              </a:rPr>
              <a:t> 10. </a:t>
            </a:r>
            <a:endParaRPr lang="de-DE" sz="2000" dirty="0">
              <a:latin typeface="+mn-lt"/>
            </a:endParaRPr>
          </a:p>
        </p:txBody>
      </p:sp>
      <p:pic>
        <p:nvPicPr>
          <p:cNvPr id="7" name="Picture 2" descr="C:\Users\kd015\Documents\ATLAS\2ndaryGWs-jgr\longhe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67" b="48878"/>
          <a:stretch/>
        </p:blipFill>
        <p:spPr bwMode="auto">
          <a:xfrm>
            <a:off x="136106" y="418632"/>
            <a:ext cx="4307815" cy="327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36130" y="467380"/>
            <a:ext cx="39145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/>
              <a:t>   </a:t>
            </a:r>
            <a:endParaRPr lang="de-DE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4427984" y="3522494"/>
            <a:ext cx="39145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/>
              <a:t>   </a:t>
            </a:r>
            <a:endParaRPr lang="de-DE" sz="1600" dirty="0"/>
          </a:p>
        </p:txBody>
      </p:sp>
      <p:sp>
        <p:nvSpPr>
          <p:cNvPr id="10" name="Textfeld 9"/>
          <p:cNvSpPr txBox="1"/>
          <p:nvPr/>
        </p:nvSpPr>
        <p:spPr>
          <a:xfrm>
            <a:off x="395536" y="3559334"/>
            <a:ext cx="39145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/>
              <a:t>   </a:t>
            </a:r>
            <a:endParaRPr lang="de-DE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4508701" y="755412"/>
            <a:ext cx="2056973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n-lt"/>
              </a:rPr>
              <a:t>GWD</a:t>
            </a:r>
            <a:r>
              <a:rPr lang="de-DE" baseline="-25000" dirty="0" smtClean="0">
                <a:latin typeface="+mn-lt"/>
              </a:rPr>
              <a:t>U </a:t>
            </a:r>
            <a:r>
              <a:rPr lang="de-DE" dirty="0" smtClean="0">
                <a:latin typeface="+mn-lt"/>
              </a:rPr>
              <a:t> = -</a:t>
            </a:r>
            <a:r>
              <a:rPr lang="el-GR" dirty="0" smtClean="0">
                <a:latin typeface="+mn-lt"/>
              </a:rPr>
              <a:t>ρ</a:t>
            </a:r>
            <a:r>
              <a:rPr lang="de-DE" baseline="30000" dirty="0" smtClean="0">
                <a:latin typeface="+mn-lt"/>
              </a:rPr>
              <a:t>-1 </a:t>
            </a:r>
            <a:r>
              <a:rPr lang="de-DE" dirty="0" smtClean="0">
                <a:latin typeface="+mn-lt"/>
                <a:cs typeface="Arial" panose="020B0604020202020204" pitchFamily="34" charset="0"/>
              </a:rPr>
              <a:t>∂</a:t>
            </a:r>
            <a:r>
              <a:rPr lang="de-DE" baseline="-25000" dirty="0" smtClean="0">
                <a:latin typeface="+mn-lt"/>
                <a:cs typeface="Arial" panose="020B0604020202020204" pitchFamily="34" charset="0"/>
              </a:rPr>
              <a:t>Z </a:t>
            </a:r>
            <a:r>
              <a:rPr lang="de-DE" dirty="0" smtClean="0">
                <a:latin typeface="+mn-lt"/>
              </a:rPr>
              <a:t>F</a:t>
            </a:r>
            <a:r>
              <a:rPr lang="de-DE" baseline="-25000" dirty="0" smtClean="0">
                <a:latin typeface="+mn-lt"/>
              </a:rPr>
              <a:t>U</a:t>
            </a:r>
            <a:endParaRPr lang="de-DE" baseline="-25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5749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kd015\Documents\TALKS\talks-2017\evestereo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9642"/>
          <a:stretch/>
        </p:blipFill>
        <p:spPr bwMode="auto">
          <a:xfrm>
            <a:off x="683568" y="1038677"/>
            <a:ext cx="3373324" cy="318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-306794" y="1660"/>
            <a:ext cx="9479086" cy="40011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2000" dirty="0" err="1" smtClean="0">
                <a:latin typeface="+mj-lt"/>
              </a:rPr>
              <a:t>Geographical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distribution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of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the</a:t>
            </a:r>
            <a:r>
              <a:rPr lang="de-DE" altLang="de-DE" sz="2000" dirty="0" smtClean="0">
                <a:latin typeface="+mj-lt"/>
              </a:rPr>
              <a:t> GW </a:t>
            </a:r>
            <a:r>
              <a:rPr lang="de-DE" altLang="de-DE" sz="2000" dirty="0" err="1" smtClean="0">
                <a:latin typeface="+mj-lt"/>
              </a:rPr>
              <a:t>drag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for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the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July</a:t>
            </a:r>
            <a:r>
              <a:rPr lang="de-DE" altLang="de-DE" sz="2000" dirty="0" smtClean="0">
                <a:latin typeface="+mj-lt"/>
              </a:rPr>
              <a:t> 6-10 </a:t>
            </a:r>
            <a:r>
              <a:rPr lang="de-DE" altLang="de-DE" sz="2000" dirty="0" err="1" smtClean="0">
                <a:latin typeface="+mj-lt"/>
              </a:rPr>
              <a:t>event</a:t>
            </a:r>
            <a:r>
              <a:rPr lang="de-DE" altLang="de-DE" sz="2000" dirty="0" smtClean="0">
                <a:latin typeface="+mj-lt"/>
              </a:rPr>
              <a:t>   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003387" y="692696"/>
            <a:ext cx="2344477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+mn-lt"/>
              </a:rPr>
              <a:t>s</a:t>
            </a:r>
            <a:r>
              <a:rPr lang="de-DE" dirty="0" smtClean="0">
                <a:latin typeface="+mn-lt"/>
              </a:rPr>
              <a:t>tratopause </a:t>
            </a:r>
            <a:r>
              <a:rPr lang="de-DE" dirty="0" err="1" smtClean="0">
                <a:latin typeface="+mn-lt"/>
              </a:rPr>
              <a:t>region</a:t>
            </a:r>
            <a:endParaRPr lang="de-DE" dirty="0">
              <a:latin typeface="+mn-lt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55315" y="4554994"/>
            <a:ext cx="7961101" cy="1754326"/>
          </a:xfrm>
          <a:prstGeom prst="rect">
            <a:avLst/>
          </a:prstGeom>
          <a:solidFill>
            <a:srgbClr val="F5FEA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+mn-lt"/>
              </a:rPr>
              <a:t>An </a:t>
            </a:r>
            <a:r>
              <a:rPr lang="de-DE" dirty="0" err="1" smtClean="0">
                <a:latin typeface="+mn-lt"/>
              </a:rPr>
              <a:t>eastward</a:t>
            </a:r>
            <a:r>
              <a:rPr lang="de-DE" dirty="0" smtClean="0">
                <a:latin typeface="+mn-lt"/>
              </a:rPr>
              <a:t>/</a:t>
            </a:r>
            <a:r>
              <a:rPr lang="de-DE" dirty="0" err="1" smtClean="0">
                <a:latin typeface="+mn-lt"/>
              </a:rPr>
              <a:t>westward</a:t>
            </a:r>
            <a:r>
              <a:rPr lang="de-DE" dirty="0" smtClean="0">
                <a:latin typeface="+mn-lt"/>
              </a:rPr>
              <a:t> GW </a:t>
            </a:r>
            <a:r>
              <a:rPr lang="de-DE" dirty="0" err="1" smtClean="0">
                <a:latin typeface="+mn-lt"/>
              </a:rPr>
              <a:t>drag</a:t>
            </a:r>
            <a:r>
              <a:rPr lang="de-DE" dirty="0" smtClean="0">
                <a:latin typeface="+mn-lt"/>
              </a:rPr>
              <a:t> in </a:t>
            </a:r>
            <a:r>
              <a:rPr lang="de-DE" dirty="0" err="1" smtClean="0">
                <a:latin typeface="+mn-lt"/>
              </a:rPr>
              <a:t>the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mesopause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region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is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located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downstream</a:t>
            </a:r>
            <a:r>
              <a:rPr lang="de-DE" dirty="0" smtClean="0">
                <a:latin typeface="+mn-lt"/>
              </a:rPr>
              <a:t>/</a:t>
            </a:r>
            <a:r>
              <a:rPr lang="de-DE" dirty="0" err="1" smtClean="0">
                <a:latin typeface="+mn-lt"/>
              </a:rPr>
              <a:t>upstream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of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the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orographic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drag</a:t>
            </a:r>
            <a:r>
              <a:rPr lang="de-DE" dirty="0" smtClean="0">
                <a:latin typeface="+mn-lt"/>
              </a:rPr>
              <a:t> in </a:t>
            </a:r>
            <a:r>
              <a:rPr lang="de-DE" dirty="0" err="1" smtClean="0">
                <a:latin typeface="+mn-lt"/>
              </a:rPr>
              <a:t>the</a:t>
            </a:r>
            <a:r>
              <a:rPr lang="de-DE" dirty="0" smtClean="0">
                <a:latin typeface="+mn-lt"/>
              </a:rPr>
              <a:t> stratopause </a:t>
            </a:r>
            <a:r>
              <a:rPr lang="de-DE" dirty="0" err="1" smtClean="0">
                <a:latin typeface="+mn-lt"/>
              </a:rPr>
              <a:t>region</a:t>
            </a:r>
            <a:r>
              <a:rPr lang="de-DE" dirty="0" smtClean="0">
                <a:latin typeface="+mn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+mn-lt"/>
              </a:rPr>
              <a:t>This </a:t>
            </a:r>
            <a:r>
              <a:rPr lang="de-DE" dirty="0" err="1" smtClean="0">
                <a:latin typeface="+mn-lt"/>
              </a:rPr>
              <a:t>finding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is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consistent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with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momentum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flux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measurements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using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the</a:t>
            </a:r>
            <a:r>
              <a:rPr lang="de-DE" dirty="0" smtClean="0">
                <a:latin typeface="+mn-lt"/>
              </a:rPr>
              <a:t> Southern </a:t>
            </a:r>
            <a:r>
              <a:rPr lang="de-DE" dirty="0" err="1">
                <a:latin typeface="+mn-lt"/>
              </a:rPr>
              <a:t>Argentina</a:t>
            </a:r>
            <a:r>
              <a:rPr lang="de-DE" dirty="0">
                <a:latin typeface="+mn-lt"/>
              </a:rPr>
              <a:t> Agile </a:t>
            </a:r>
            <a:r>
              <a:rPr lang="de-DE" dirty="0" err="1">
                <a:latin typeface="+mn-lt"/>
              </a:rPr>
              <a:t>MEteor</a:t>
            </a:r>
            <a:r>
              <a:rPr lang="de-DE" dirty="0">
                <a:latin typeface="+mn-lt"/>
              </a:rPr>
              <a:t> Radar (SAAMER), </a:t>
            </a:r>
            <a:r>
              <a:rPr lang="de-DE" dirty="0" err="1" smtClean="0">
                <a:latin typeface="+mn-lt"/>
              </a:rPr>
              <a:t>lo</a:t>
            </a:r>
            <a:r>
              <a:rPr lang="es-ES" dirty="0" smtClean="0">
                <a:latin typeface="+mn-lt"/>
              </a:rPr>
              <a:t>cated </a:t>
            </a:r>
            <a:r>
              <a:rPr lang="es-ES" dirty="0">
                <a:latin typeface="+mn-lt"/>
              </a:rPr>
              <a:t>at Tierra del Fuego (53.7S, 67.7W</a:t>
            </a:r>
            <a:r>
              <a:rPr lang="es-ES" dirty="0" smtClean="0">
                <a:latin typeface="+mn-lt"/>
              </a:rPr>
              <a:t>) in the lee of southern Andes (deWitt et al., JGR, 2017)</a:t>
            </a:r>
            <a:endParaRPr lang="de-DE" dirty="0">
              <a:latin typeface="+mn-lt"/>
            </a:endParaRPr>
          </a:p>
        </p:txBody>
      </p:sp>
      <p:sp>
        <p:nvSpPr>
          <p:cNvPr id="6" name="Ellipse 5"/>
          <p:cNvSpPr/>
          <p:nvPr/>
        </p:nvSpPr>
        <p:spPr>
          <a:xfrm rot="954612">
            <a:off x="852215" y="1916573"/>
            <a:ext cx="1314926" cy="91772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868178" y="1074222"/>
            <a:ext cx="39145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/>
              <a:t>   </a:t>
            </a:r>
            <a:endParaRPr lang="de-DE" sz="1600" dirty="0"/>
          </a:p>
        </p:txBody>
      </p:sp>
      <p:pic>
        <p:nvPicPr>
          <p:cNvPr id="10" name="Picture 2" descr="C:\Users\kd015\Documents\TALKS\talks-2017\evestereo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 bwMode="auto">
          <a:xfrm>
            <a:off x="4655060" y="1043724"/>
            <a:ext cx="3373324" cy="315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5035835" y="692696"/>
            <a:ext cx="2344477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latin typeface="+mn-lt"/>
              </a:rPr>
              <a:t>mesopause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region</a:t>
            </a:r>
            <a:endParaRPr lang="de-DE" dirty="0">
              <a:latin typeface="+mn-lt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742392" y="1070320"/>
            <a:ext cx="39145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/>
              <a:t>   </a:t>
            </a:r>
            <a:endParaRPr lang="de-DE" sz="1600" dirty="0"/>
          </a:p>
        </p:txBody>
      </p:sp>
      <p:sp>
        <p:nvSpPr>
          <p:cNvPr id="8" name="Ellipse 7"/>
          <p:cNvSpPr/>
          <p:nvPr/>
        </p:nvSpPr>
        <p:spPr>
          <a:xfrm rot="954612">
            <a:off x="4822102" y="1877852"/>
            <a:ext cx="1436020" cy="103296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661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-82550" y="976"/>
            <a:ext cx="9324975" cy="40011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2000" dirty="0" err="1" smtClean="0">
                <a:latin typeface="+mj-lt"/>
              </a:rPr>
              <a:t>Orographic</a:t>
            </a:r>
            <a:r>
              <a:rPr lang="de-DE" altLang="de-DE" sz="2000" dirty="0" smtClean="0">
                <a:latin typeface="+mj-lt"/>
              </a:rPr>
              <a:t> GW </a:t>
            </a:r>
            <a:r>
              <a:rPr lang="de-DE" altLang="de-DE" sz="2000" dirty="0" err="1" smtClean="0">
                <a:latin typeface="+mj-lt"/>
              </a:rPr>
              <a:t>event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over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the</a:t>
            </a:r>
            <a:r>
              <a:rPr lang="de-DE" altLang="de-DE" sz="2000" dirty="0" smtClean="0">
                <a:latin typeface="+mj-lt"/>
              </a:rPr>
              <a:t> Southern </a:t>
            </a:r>
            <a:r>
              <a:rPr lang="de-DE" altLang="de-DE" sz="2000" dirty="0" err="1" smtClean="0">
                <a:latin typeface="+mj-lt"/>
              </a:rPr>
              <a:t>Andes</a:t>
            </a:r>
            <a:r>
              <a:rPr lang="de-DE" altLang="de-DE" sz="2000" dirty="0" smtClean="0">
                <a:latin typeface="+mj-lt"/>
              </a:rPr>
              <a:t>: </a:t>
            </a:r>
            <a:r>
              <a:rPr lang="de-DE" altLang="de-DE" sz="2000" dirty="0" err="1" smtClean="0">
                <a:latin typeface="+mj-lt"/>
              </a:rPr>
              <a:t>Ramp</a:t>
            </a:r>
            <a:r>
              <a:rPr lang="de-DE" altLang="de-DE" sz="2000" dirty="0" err="1">
                <a:latin typeface="+mj-lt"/>
              </a:rPr>
              <a:t>-</a:t>
            </a:r>
            <a:r>
              <a:rPr lang="de-DE" altLang="de-DE" sz="2000" dirty="0" err="1" smtClean="0">
                <a:latin typeface="+mj-lt"/>
              </a:rPr>
              <a:t>up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and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body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forces</a:t>
            </a:r>
            <a:endParaRPr lang="de-DE" altLang="de-DE" sz="2000" dirty="0" smtClean="0">
              <a:latin typeface="+mj-lt"/>
            </a:endParaRPr>
          </a:p>
        </p:txBody>
      </p:sp>
      <p:pic>
        <p:nvPicPr>
          <p:cNvPr id="13314" name="Picture 2" descr="C:\Users\kd015\Documents\TALKS\talks-2017\bodyf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21917"/>
            <a:ext cx="6336704" cy="548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51521" y="5950428"/>
            <a:ext cx="8568951" cy="830997"/>
          </a:xfrm>
          <a:prstGeom prst="rect">
            <a:avLst/>
          </a:prstGeom>
          <a:solidFill>
            <a:srgbClr val="F5FEA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latin typeface="+mn-lt"/>
              </a:rPr>
              <a:t>u</a:t>
            </a:r>
            <a:r>
              <a:rPr lang="de-DE" sz="1600" dirty="0" err="1" smtClean="0">
                <a:latin typeface="+mn-lt"/>
              </a:rPr>
              <a:t>pward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phase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propagation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of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orographic</a:t>
            </a:r>
            <a:r>
              <a:rPr lang="de-DE" sz="1600" dirty="0" smtClean="0">
                <a:latin typeface="+mn-lt"/>
              </a:rPr>
              <a:t> GWs </a:t>
            </a:r>
            <a:r>
              <a:rPr lang="de-DE" sz="1600" dirty="0" err="1" smtClean="0">
                <a:latin typeface="+mn-lt"/>
              </a:rPr>
              <a:t>caused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by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acceleration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of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the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mean</a:t>
            </a:r>
            <a:r>
              <a:rPr lang="de-DE" sz="1600" dirty="0" smtClean="0">
                <a:latin typeface="+mn-lt"/>
              </a:rPr>
              <a:t> wind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+mn-lt"/>
              </a:rPr>
              <a:t>substantial </a:t>
            </a:r>
            <a:r>
              <a:rPr lang="de-DE" sz="1600" dirty="0" err="1" smtClean="0">
                <a:latin typeface="+mn-lt"/>
              </a:rPr>
              <a:t>body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forces</a:t>
            </a:r>
            <a:r>
              <a:rPr lang="de-DE" sz="1600" dirty="0" smtClean="0">
                <a:latin typeface="+mn-lt"/>
              </a:rPr>
              <a:t> due </a:t>
            </a:r>
            <a:r>
              <a:rPr lang="de-DE" sz="1600" dirty="0" err="1" smtClean="0">
                <a:latin typeface="+mn-lt"/>
              </a:rPr>
              <a:t>to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primary</a:t>
            </a:r>
            <a:r>
              <a:rPr lang="de-DE" sz="1600" dirty="0" smtClean="0">
                <a:latin typeface="+mn-lt"/>
              </a:rPr>
              <a:t> (</a:t>
            </a:r>
            <a:r>
              <a:rPr lang="de-DE" sz="1600" dirty="0" err="1" smtClean="0">
                <a:latin typeface="+mn-lt"/>
              </a:rPr>
              <a:t>westward</a:t>
            </a:r>
            <a:r>
              <a:rPr lang="de-DE" sz="1600" dirty="0" smtClean="0">
                <a:latin typeface="+mn-lt"/>
              </a:rPr>
              <a:t>) </a:t>
            </a:r>
            <a:r>
              <a:rPr lang="de-DE" sz="1600" dirty="0" err="1" smtClean="0">
                <a:latin typeface="+mn-lt"/>
              </a:rPr>
              <a:t>and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secondary</a:t>
            </a:r>
            <a:r>
              <a:rPr lang="de-DE" sz="1600" dirty="0" smtClean="0">
                <a:latin typeface="+mn-lt"/>
              </a:rPr>
              <a:t> (</a:t>
            </a:r>
            <a:r>
              <a:rPr lang="de-DE" sz="1600" dirty="0" err="1" smtClean="0">
                <a:latin typeface="+mn-lt"/>
              </a:rPr>
              <a:t>eastward</a:t>
            </a:r>
            <a:r>
              <a:rPr lang="de-DE" sz="1600" smtClean="0">
                <a:latin typeface="+mn-lt"/>
              </a:rPr>
              <a:t>) GWs</a:t>
            </a:r>
            <a:endParaRPr lang="de-DE" sz="16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 smtClean="0">
                <a:latin typeface="+mn-lt"/>
              </a:rPr>
              <a:t>periodicity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of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the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secondary</a:t>
            </a:r>
            <a:r>
              <a:rPr lang="de-DE" sz="1600" dirty="0" smtClean="0">
                <a:latin typeface="+mn-lt"/>
              </a:rPr>
              <a:t> GW </a:t>
            </a:r>
            <a:r>
              <a:rPr lang="de-DE" sz="1600" dirty="0" err="1" smtClean="0">
                <a:latin typeface="+mn-lt"/>
              </a:rPr>
              <a:t>drag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related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to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the</a:t>
            </a:r>
            <a:r>
              <a:rPr lang="de-DE" sz="1600" dirty="0" smtClean="0">
                <a:latin typeface="+mn-lt"/>
              </a:rPr>
              <a:t> zonal wind </a:t>
            </a:r>
            <a:r>
              <a:rPr lang="de-DE" sz="1600" dirty="0" err="1" smtClean="0">
                <a:latin typeface="+mn-lt"/>
              </a:rPr>
              <a:t>tide</a:t>
            </a:r>
            <a:endParaRPr lang="de-DE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222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79756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-82550" y="1494"/>
            <a:ext cx="9324975" cy="40011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2000" dirty="0">
                <a:latin typeface="+mj-lt"/>
              </a:rPr>
              <a:t>P</a:t>
            </a:r>
            <a:r>
              <a:rPr lang="de-DE" altLang="de-DE" sz="2000" dirty="0" smtClean="0">
                <a:latin typeface="+mj-lt"/>
              </a:rPr>
              <a:t>hase </a:t>
            </a:r>
            <a:r>
              <a:rPr lang="de-DE" altLang="de-DE" sz="2000" dirty="0" err="1" smtClean="0">
                <a:latin typeface="+mj-lt"/>
              </a:rPr>
              <a:t>propagation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of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the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primary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and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secondary</a:t>
            </a:r>
            <a:r>
              <a:rPr lang="de-DE" altLang="de-DE" sz="2000" dirty="0">
                <a:latin typeface="+mj-lt"/>
              </a:rPr>
              <a:t> </a:t>
            </a:r>
            <a:r>
              <a:rPr lang="de-DE" altLang="de-DE" sz="2000" dirty="0" smtClean="0">
                <a:latin typeface="+mj-lt"/>
              </a:rPr>
              <a:t>GWs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971600" y="4077072"/>
            <a:ext cx="32431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latin typeface="+mn-lt"/>
              </a:rPr>
              <a:t>p</a:t>
            </a:r>
            <a:r>
              <a:rPr lang="de-DE" b="1" dirty="0" err="1" smtClean="0">
                <a:latin typeface="+mn-lt"/>
              </a:rPr>
              <a:t>rimary</a:t>
            </a:r>
            <a:r>
              <a:rPr lang="de-DE" b="1" dirty="0" smtClean="0">
                <a:latin typeface="+mn-lt"/>
              </a:rPr>
              <a:t> </a:t>
            </a:r>
            <a:r>
              <a:rPr lang="de-DE" b="1" dirty="0" err="1" smtClean="0">
                <a:latin typeface="+mn-lt"/>
              </a:rPr>
              <a:t>orographic</a:t>
            </a:r>
            <a:r>
              <a:rPr lang="de-DE" b="1" dirty="0" smtClean="0">
                <a:latin typeface="+mn-lt"/>
              </a:rPr>
              <a:t> GWs</a:t>
            </a:r>
          </a:p>
          <a:p>
            <a:r>
              <a:rPr lang="de-DE" dirty="0">
                <a:latin typeface="+mn-lt"/>
              </a:rPr>
              <a:t>z</a:t>
            </a:r>
            <a:r>
              <a:rPr lang="de-DE" dirty="0" smtClean="0">
                <a:latin typeface="+mn-lt"/>
              </a:rPr>
              <a:t>onal </a:t>
            </a:r>
            <a:r>
              <a:rPr lang="de-DE" dirty="0" err="1" smtClean="0">
                <a:latin typeface="+mn-lt"/>
              </a:rPr>
              <a:t>wavelength</a:t>
            </a:r>
            <a:r>
              <a:rPr lang="de-DE" dirty="0" smtClean="0">
                <a:latin typeface="+mn-lt"/>
              </a:rPr>
              <a:t>    ~ 350 km</a:t>
            </a:r>
          </a:p>
          <a:p>
            <a:r>
              <a:rPr lang="de-DE" dirty="0">
                <a:latin typeface="+mn-lt"/>
              </a:rPr>
              <a:t>z</a:t>
            </a:r>
            <a:r>
              <a:rPr lang="de-DE" dirty="0" smtClean="0">
                <a:latin typeface="+mn-lt"/>
              </a:rPr>
              <a:t>onal </a:t>
            </a:r>
            <a:r>
              <a:rPr lang="de-DE" dirty="0" err="1" smtClean="0">
                <a:latin typeface="+mn-lt"/>
              </a:rPr>
              <a:t>phase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speed</a:t>
            </a:r>
            <a:r>
              <a:rPr lang="de-DE" dirty="0" smtClean="0">
                <a:latin typeface="+mn-lt"/>
              </a:rPr>
              <a:t>  ~    0 </a:t>
            </a:r>
            <a:endParaRPr lang="de-DE" dirty="0">
              <a:latin typeface="+mn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860032" y="4077072"/>
            <a:ext cx="36984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latin typeface="+mn-lt"/>
              </a:rPr>
              <a:t>s</a:t>
            </a:r>
            <a:r>
              <a:rPr lang="de-DE" b="1" dirty="0" err="1" smtClean="0">
                <a:latin typeface="+mn-lt"/>
              </a:rPr>
              <a:t>econdary</a:t>
            </a:r>
            <a:r>
              <a:rPr lang="de-DE" b="1" dirty="0" smtClean="0">
                <a:latin typeface="+mn-lt"/>
              </a:rPr>
              <a:t> non-</a:t>
            </a:r>
            <a:r>
              <a:rPr lang="de-DE" b="1" dirty="0" err="1" smtClean="0">
                <a:latin typeface="+mn-lt"/>
              </a:rPr>
              <a:t>orographic</a:t>
            </a:r>
            <a:r>
              <a:rPr lang="de-DE" b="1" dirty="0" smtClean="0">
                <a:latin typeface="+mn-lt"/>
              </a:rPr>
              <a:t> GWs</a:t>
            </a:r>
          </a:p>
          <a:p>
            <a:r>
              <a:rPr lang="de-DE" dirty="0">
                <a:latin typeface="+mn-lt"/>
              </a:rPr>
              <a:t>z</a:t>
            </a:r>
            <a:r>
              <a:rPr lang="de-DE" dirty="0" smtClean="0">
                <a:latin typeface="+mn-lt"/>
              </a:rPr>
              <a:t>onal </a:t>
            </a:r>
            <a:r>
              <a:rPr lang="de-DE" dirty="0" err="1" smtClean="0">
                <a:latin typeface="+mn-lt"/>
              </a:rPr>
              <a:t>wavelength</a:t>
            </a:r>
            <a:r>
              <a:rPr lang="de-DE" dirty="0" smtClean="0">
                <a:latin typeface="+mn-lt"/>
              </a:rPr>
              <a:t>   &gt; 1000 km </a:t>
            </a:r>
          </a:p>
          <a:p>
            <a:r>
              <a:rPr lang="de-DE" dirty="0">
                <a:latin typeface="+mn-lt"/>
              </a:rPr>
              <a:t>z</a:t>
            </a:r>
            <a:r>
              <a:rPr lang="de-DE" dirty="0" smtClean="0">
                <a:latin typeface="+mn-lt"/>
              </a:rPr>
              <a:t>onal </a:t>
            </a:r>
            <a:r>
              <a:rPr lang="de-DE" dirty="0" err="1" smtClean="0">
                <a:latin typeface="+mn-lt"/>
              </a:rPr>
              <a:t>phase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speed</a:t>
            </a:r>
            <a:r>
              <a:rPr lang="de-DE" dirty="0" smtClean="0">
                <a:latin typeface="+mn-lt"/>
              </a:rPr>
              <a:t> ~    60 m/s</a:t>
            </a:r>
            <a:endParaRPr lang="de-DE" dirty="0">
              <a:latin typeface="+mn-lt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23528" y="5304690"/>
            <a:ext cx="8568952" cy="1292662"/>
          </a:xfrm>
          <a:prstGeom prst="rect">
            <a:avLst/>
          </a:prstGeom>
          <a:solidFill>
            <a:srgbClr val="F5FEA0"/>
          </a:solidFill>
        </p:spPr>
        <p:txBody>
          <a:bodyPr wrap="square" rtlCol="0">
            <a:spAutoFit/>
          </a:bodyPr>
          <a:lstStyle/>
          <a:p>
            <a:r>
              <a:rPr lang="de-DE" u="sng" dirty="0" err="1">
                <a:latin typeface="+mn-lt"/>
              </a:rPr>
              <a:t>S</a:t>
            </a:r>
            <a:r>
              <a:rPr lang="de-DE" u="sng" dirty="0" err="1" smtClean="0">
                <a:latin typeface="+mn-lt"/>
              </a:rPr>
              <a:t>econdary</a:t>
            </a:r>
            <a:r>
              <a:rPr lang="de-DE" u="sng" dirty="0" smtClean="0">
                <a:latin typeface="+mn-lt"/>
              </a:rPr>
              <a:t>-GW </a:t>
            </a:r>
            <a:r>
              <a:rPr lang="de-DE" u="sng" dirty="0" err="1" smtClean="0">
                <a:latin typeface="+mn-lt"/>
              </a:rPr>
              <a:t>theory</a:t>
            </a:r>
            <a:r>
              <a:rPr lang="de-DE" u="sng" dirty="0" smtClean="0">
                <a:latin typeface="+mn-lt"/>
              </a:rPr>
              <a:t> of Vadas, Fritts</a:t>
            </a:r>
            <a:r>
              <a:rPr lang="de-DE" u="sng" dirty="0">
                <a:latin typeface="+mn-lt"/>
              </a:rPr>
              <a:t> </a:t>
            </a:r>
            <a:r>
              <a:rPr lang="de-DE" u="sng" dirty="0" smtClean="0">
                <a:latin typeface="+mn-lt"/>
              </a:rPr>
              <a:t>&amp; Alexander (2003, JAS):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+mn-lt"/>
              </a:rPr>
              <a:t>The </a:t>
            </a:r>
            <a:r>
              <a:rPr lang="de-DE" sz="2000" dirty="0" err="1" smtClean="0">
                <a:latin typeface="+mn-lt"/>
              </a:rPr>
              <a:t>secondary</a:t>
            </a:r>
            <a:r>
              <a:rPr lang="de-DE" sz="2000" dirty="0" smtClean="0">
                <a:latin typeface="+mn-lt"/>
              </a:rPr>
              <a:t> GWs </a:t>
            </a:r>
            <a:r>
              <a:rPr lang="de-DE" sz="2000" dirty="0" err="1" smtClean="0">
                <a:latin typeface="+mn-lt"/>
              </a:rPr>
              <a:t>propagate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mainly</a:t>
            </a:r>
            <a:r>
              <a:rPr lang="de-DE" sz="2000" dirty="0" smtClean="0">
                <a:latin typeface="+mn-lt"/>
              </a:rPr>
              <a:t> parallel </a:t>
            </a:r>
            <a:r>
              <a:rPr lang="de-DE" sz="2000" dirty="0" err="1" smtClean="0">
                <a:latin typeface="+mn-lt"/>
              </a:rPr>
              <a:t>or</a:t>
            </a:r>
            <a:r>
              <a:rPr lang="de-DE" sz="2000" dirty="0" smtClean="0">
                <a:latin typeface="+mn-lt"/>
              </a:rPr>
              <a:t> anti-parallel </a:t>
            </a:r>
            <a:r>
              <a:rPr lang="de-DE" sz="2000" dirty="0" err="1" smtClean="0">
                <a:latin typeface="+mn-lt"/>
              </a:rPr>
              <a:t>to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the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direction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of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the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intermittent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body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force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caused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by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the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primary</a:t>
            </a:r>
            <a:r>
              <a:rPr lang="de-DE" sz="2000" dirty="0" smtClean="0">
                <a:latin typeface="+mn-lt"/>
              </a:rPr>
              <a:t> GWs.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 smtClean="0">
                <a:latin typeface="+mn-lt"/>
              </a:rPr>
              <a:t>Their</a:t>
            </a:r>
            <a:r>
              <a:rPr lang="de-DE" sz="2000" dirty="0" smtClean="0">
                <a:latin typeface="+mn-lt"/>
              </a:rPr>
              <a:t>  </a:t>
            </a:r>
            <a:r>
              <a:rPr lang="de-DE" sz="2000" dirty="0" err="1" smtClean="0">
                <a:latin typeface="+mn-lt"/>
              </a:rPr>
              <a:t>scales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are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significantly</a:t>
            </a:r>
            <a:r>
              <a:rPr lang="de-DE" sz="2000" dirty="0" smtClean="0">
                <a:latin typeface="+mn-lt"/>
              </a:rPr>
              <a:t> larger </a:t>
            </a:r>
            <a:r>
              <a:rPr lang="de-DE" sz="2000" dirty="0" err="1" smtClean="0">
                <a:latin typeface="+mn-lt"/>
              </a:rPr>
              <a:t>than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the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scales</a:t>
            </a:r>
            <a:r>
              <a:rPr lang="de-DE" sz="2000" dirty="0" smtClean="0">
                <a:latin typeface="+mn-lt"/>
              </a:rPr>
              <a:t> of </a:t>
            </a:r>
            <a:r>
              <a:rPr lang="de-DE" sz="2000" dirty="0" err="1" smtClean="0">
                <a:latin typeface="+mn-lt"/>
              </a:rPr>
              <a:t>the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primary</a:t>
            </a:r>
            <a:r>
              <a:rPr lang="de-DE" sz="2000" dirty="0" smtClean="0">
                <a:latin typeface="+mn-lt"/>
              </a:rPr>
              <a:t> GWs.</a:t>
            </a:r>
          </a:p>
        </p:txBody>
      </p:sp>
    </p:spTree>
    <p:extLst>
      <p:ext uri="{BB962C8B-B14F-4D97-AF65-F5344CB8AC3E}">
        <p14:creationId xmlns:p14="http://schemas.microsoft.com/office/powerpoint/2010/main" val="252184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C:\Users\kd015\Documents\talks\talks-2015\annual.mov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720"/>
            <a:ext cx="8404225" cy="532765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-252860" y="0"/>
            <a:ext cx="9577388" cy="707886"/>
          </a:xfrm>
          <a:prstGeom prst="rect">
            <a:avLst/>
          </a:prstGeom>
          <a:solidFill>
            <a:schemeClr val="accent5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2000" dirty="0" err="1" smtClean="0">
                <a:latin typeface="+mj-lt"/>
              </a:rPr>
              <a:t>Mean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anual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cycle</a:t>
            </a:r>
            <a:r>
              <a:rPr lang="de-DE" altLang="de-DE" sz="2000" dirty="0" smtClean="0">
                <a:latin typeface="+mj-lt"/>
              </a:rPr>
              <a:t> of </a:t>
            </a:r>
            <a:r>
              <a:rPr lang="de-DE" altLang="de-DE" sz="2000" dirty="0" err="1" smtClean="0">
                <a:latin typeface="+mj-lt"/>
              </a:rPr>
              <a:t>the</a:t>
            </a:r>
            <a:r>
              <a:rPr lang="de-DE" altLang="de-DE" sz="2000" dirty="0" smtClean="0">
                <a:latin typeface="+mj-lt"/>
              </a:rPr>
              <a:t> zonal-</a:t>
            </a:r>
            <a:r>
              <a:rPr lang="de-DE" altLang="de-DE" sz="2000" dirty="0" err="1" smtClean="0">
                <a:latin typeface="+mj-lt"/>
              </a:rPr>
              <a:t>mean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state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from</a:t>
            </a:r>
            <a:r>
              <a:rPr lang="de-DE" altLang="de-DE" sz="2000" dirty="0" smtClean="0">
                <a:latin typeface="+mj-lt"/>
              </a:rPr>
              <a:t> a</a:t>
            </a:r>
            <a:endParaRPr lang="de-DE" altLang="de-DE" sz="2000" dirty="0" smtClean="0">
              <a:latin typeface="+mj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2000" dirty="0" err="1" smtClean="0">
                <a:latin typeface="+mj-lt"/>
              </a:rPr>
              <a:t>general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circulation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model</a:t>
            </a:r>
            <a:r>
              <a:rPr lang="de-DE" altLang="de-DE" sz="2000" dirty="0" smtClean="0">
                <a:latin typeface="+mj-lt"/>
              </a:rPr>
              <a:t> (GCM</a:t>
            </a:r>
            <a:r>
              <a:rPr lang="de-DE" altLang="de-DE" sz="2000" dirty="0" smtClean="0">
                <a:latin typeface="+mj-lt"/>
              </a:rPr>
              <a:t>) </a:t>
            </a:r>
            <a:r>
              <a:rPr lang="de-DE" altLang="de-DE" sz="2000" dirty="0" err="1" smtClean="0">
                <a:latin typeface="+mj-lt"/>
              </a:rPr>
              <a:t>with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parameterized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gravity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waves</a:t>
            </a:r>
            <a:r>
              <a:rPr lang="de-DE" altLang="de-DE" sz="2000" dirty="0" smtClean="0">
                <a:latin typeface="+mj-lt"/>
              </a:rPr>
              <a:t> (GWs)</a:t>
            </a:r>
            <a:endParaRPr lang="de-DE" altLang="de-DE" sz="20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053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-82550" y="-1588"/>
            <a:ext cx="9324975" cy="368301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800" dirty="0" smtClean="0">
                <a:latin typeface="+mj-lt"/>
              </a:rPr>
              <a:t>Relative </a:t>
            </a:r>
            <a:r>
              <a:rPr lang="de-DE" altLang="de-DE" sz="1800" dirty="0" err="1" smtClean="0">
                <a:latin typeface="+mj-lt"/>
              </a:rPr>
              <a:t>temperature</a:t>
            </a:r>
            <a:r>
              <a:rPr lang="de-DE" altLang="de-DE" sz="1800" dirty="0" smtClean="0">
                <a:latin typeface="+mj-lt"/>
              </a:rPr>
              <a:t> </a:t>
            </a:r>
            <a:r>
              <a:rPr lang="de-DE" altLang="de-DE" sz="1800" dirty="0" err="1" smtClean="0">
                <a:latin typeface="+mj-lt"/>
              </a:rPr>
              <a:t>variations</a:t>
            </a:r>
            <a:r>
              <a:rPr lang="de-DE" altLang="de-DE" sz="1800" dirty="0">
                <a:latin typeface="+mj-lt"/>
              </a:rPr>
              <a:t> </a:t>
            </a:r>
            <a:r>
              <a:rPr lang="de-DE" altLang="de-DE" sz="1800" dirty="0" err="1" smtClean="0">
                <a:latin typeface="+mj-lt"/>
              </a:rPr>
              <a:t>over</a:t>
            </a:r>
            <a:r>
              <a:rPr lang="de-DE" altLang="de-DE" sz="1800" dirty="0" smtClean="0">
                <a:latin typeface="+mj-lt"/>
              </a:rPr>
              <a:t> </a:t>
            </a:r>
            <a:r>
              <a:rPr lang="de-DE" altLang="de-DE" sz="1800" dirty="0" err="1" smtClean="0">
                <a:latin typeface="+mj-lt"/>
              </a:rPr>
              <a:t>McMurdo</a:t>
            </a:r>
            <a:r>
              <a:rPr lang="de-DE" altLang="de-DE" sz="1800" dirty="0" smtClean="0">
                <a:latin typeface="+mj-lt"/>
              </a:rPr>
              <a:t> (</a:t>
            </a:r>
            <a:r>
              <a:rPr lang="de-DE" altLang="de-DE" sz="1800" dirty="0" err="1" smtClean="0">
                <a:latin typeface="+mj-lt"/>
              </a:rPr>
              <a:t>Antarctica</a:t>
            </a:r>
            <a:r>
              <a:rPr lang="de-DE" altLang="de-DE" sz="1800" dirty="0" smtClean="0">
                <a:latin typeface="+mj-lt"/>
              </a:rPr>
              <a:t>)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12692" y="1304859"/>
            <a:ext cx="252028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 smtClean="0">
                <a:latin typeface="+mn-lt"/>
              </a:rPr>
              <a:t>from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lidar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measurements</a:t>
            </a:r>
            <a:endParaRPr lang="de-DE" sz="1600" dirty="0" smtClean="0">
              <a:latin typeface="+mn-lt"/>
            </a:endParaRPr>
          </a:p>
          <a:p>
            <a:pPr algn="ctr"/>
            <a:r>
              <a:rPr lang="de-DE" sz="1600" dirty="0" smtClean="0">
                <a:latin typeface="+mn-lt"/>
              </a:rPr>
              <a:t>(Chen et al., 2016)</a:t>
            </a:r>
            <a:endParaRPr lang="de-DE" sz="1600" dirty="0">
              <a:latin typeface="+mn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668344" y="4437692"/>
            <a:ext cx="12261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800" dirty="0" smtClean="0"/>
              <a:t> </a:t>
            </a:r>
            <a:endParaRPr lang="de-DE" sz="800" dirty="0"/>
          </a:p>
        </p:txBody>
      </p:sp>
      <p:sp>
        <p:nvSpPr>
          <p:cNvPr id="4" name="Textfeld 3"/>
          <p:cNvSpPr txBox="1"/>
          <p:nvPr/>
        </p:nvSpPr>
        <p:spPr>
          <a:xfrm>
            <a:off x="7601308" y="4444419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latin typeface="+mn-lt"/>
              </a:rPr>
              <a:t>&lt;</a:t>
            </a:r>
            <a:endParaRPr lang="de-DE" sz="1200" b="1" dirty="0">
              <a:latin typeface="+mn-lt"/>
            </a:endParaRPr>
          </a:p>
        </p:txBody>
      </p:sp>
      <p:pic>
        <p:nvPicPr>
          <p:cNvPr id="5122" name="Picture 2" descr="P:\Scratch\Becker\comlidar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50296"/>
            <a:ext cx="6408712" cy="513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07504" y="3780329"/>
            <a:ext cx="252028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 smtClean="0">
                <a:latin typeface="+mn-lt"/>
              </a:rPr>
              <a:t>from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the</a:t>
            </a:r>
            <a:r>
              <a:rPr lang="de-DE" sz="1600" dirty="0" smtClean="0">
                <a:latin typeface="+mn-lt"/>
              </a:rPr>
              <a:t> KMCM</a:t>
            </a:r>
          </a:p>
          <a:p>
            <a:pPr algn="ctr"/>
            <a:r>
              <a:rPr lang="de-DE" sz="1600" dirty="0" smtClean="0">
                <a:latin typeface="+mn-lt"/>
              </a:rPr>
              <a:t>(Becker &amp; Vadas, 2018) </a:t>
            </a:r>
          </a:p>
        </p:txBody>
      </p:sp>
      <p:sp>
        <p:nvSpPr>
          <p:cNvPr id="10" name="Textfeld 9"/>
          <p:cNvSpPr txBox="1"/>
          <p:nvPr/>
        </p:nvSpPr>
        <p:spPr bwMode="auto">
          <a:xfrm>
            <a:off x="611560" y="5694347"/>
            <a:ext cx="7920880" cy="923330"/>
          </a:xfrm>
          <a:prstGeom prst="rect">
            <a:avLst/>
          </a:prstGeom>
          <a:solidFill>
            <a:srgbClr val="F5FEA0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dirty="0" err="1">
                <a:latin typeface="+mn-lt"/>
              </a:rPr>
              <a:t>S</a:t>
            </a:r>
            <a:r>
              <a:rPr lang="de-DE" dirty="0" err="1" smtClean="0">
                <a:latin typeface="+mn-lt"/>
              </a:rPr>
              <a:t>imilar</a:t>
            </a:r>
            <a:r>
              <a:rPr lang="de-DE" dirty="0" smtClean="0">
                <a:latin typeface="+mn-lt"/>
              </a:rPr>
              <a:t> GWs </a:t>
            </a:r>
            <a:r>
              <a:rPr lang="de-DE" dirty="0" err="1" smtClean="0">
                <a:latin typeface="+mn-lt"/>
              </a:rPr>
              <a:t>regarding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amplitudes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and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transition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from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short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to</a:t>
            </a:r>
            <a:r>
              <a:rPr lang="de-DE" dirty="0" smtClean="0">
                <a:latin typeface="+mn-lt"/>
              </a:rPr>
              <a:t> large </a:t>
            </a:r>
            <a:r>
              <a:rPr lang="de-DE" dirty="0" err="1" smtClean="0">
                <a:latin typeface="+mn-lt"/>
              </a:rPr>
              <a:t>vertical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wavelenths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with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height</a:t>
            </a:r>
            <a:r>
              <a:rPr lang="de-DE" dirty="0" smtClean="0">
                <a:latin typeface="+mn-lt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dirty="0" smtClean="0">
                <a:latin typeface="+mn-lt"/>
              </a:rPr>
              <a:t>The GWs </a:t>
            </a:r>
            <a:r>
              <a:rPr lang="de-DE" dirty="0" err="1" smtClean="0">
                <a:latin typeface="+mn-lt"/>
              </a:rPr>
              <a:t>above</a:t>
            </a:r>
            <a:r>
              <a:rPr lang="de-DE" dirty="0" smtClean="0">
                <a:latin typeface="+mn-lt"/>
              </a:rPr>
              <a:t> 70 km </a:t>
            </a:r>
            <a:r>
              <a:rPr lang="de-DE" dirty="0" err="1" smtClean="0">
                <a:latin typeface="+mn-lt"/>
              </a:rPr>
              <a:t>are</a:t>
            </a:r>
            <a:r>
              <a:rPr lang="de-DE" dirty="0">
                <a:latin typeface="+mn-lt"/>
              </a:rPr>
              <a:t> </a:t>
            </a:r>
            <a:r>
              <a:rPr lang="de-DE" dirty="0" smtClean="0">
                <a:latin typeface="+mn-lt"/>
              </a:rPr>
              <a:t>NOT </a:t>
            </a:r>
            <a:r>
              <a:rPr lang="de-DE" dirty="0" err="1" smtClean="0">
                <a:latin typeface="+mn-lt"/>
              </a:rPr>
              <a:t>simulated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with</a:t>
            </a:r>
            <a:r>
              <a:rPr lang="de-DE" dirty="0" smtClean="0">
                <a:latin typeface="+mn-lt"/>
              </a:rPr>
              <a:t> GW </a:t>
            </a:r>
            <a:r>
              <a:rPr lang="de-DE" dirty="0" err="1" smtClean="0">
                <a:latin typeface="+mn-lt"/>
              </a:rPr>
              <a:t>parameterizations</a:t>
            </a:r>
            <a:r>
              <a:rPr lang="de-DE" dirty="0" smtClean="0">
                <a:latin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2392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81454" y="3411748"/>
            <a:ext cx="680667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00" dirty="0" smtClean="0"/>
              <a:t>                                                                                                                                                          </a:t>
            </a:r>
            <a:endParaRPr lang="de-DE" sz="1000" dirty="0"/>
          </a:p>
        </p:txBody>
      </p:sp>
      <p:sp>
        <p:nvSpPr>
          <p:cNvPr id="3" name="Textfeld 2"/>
          <p:cNvSpPr txBox="1"/>
          <p:nvPr/>
        </p:nvSpPr>
        <p:spPr>
          <a:xfrm>
            <a:off x="781454" y="692696"/>
            <a:ext cx="30328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  </a:t>
            </a:r>
            <a:endParaRPr lang="de-DE" sz="1400" dirty="0"/>
          </a:p>
        </p:txBody>
      </p:sp>
      <p:sp>
        <p:nvSpPr>
          <p:cNvPr id="6" name="Textfeld 5"/>
          <p:cNvSpPr txBox="1"/>
          <p:nvPr/>
        </p:nvSpPr>
        <p:spPr>
          <a:xfrm>
            <a:off x="4412728" y="672951"/>
            <a:ext cx="30328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  </a:t>
            </a:r>
            <a:endParaRPr lang="de-DE" sz="1400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1043608" y="421917"/>
            <a:ext cx="7605901" cy="5544616"/>
            <a:chOff x="637164" y="672951"/>
            <a:chExt cx="7716432" cy="5749566"/>
          </a:xfrm>
        </p:grpSpPr>
        <p:pic>
          <p:nvPicPr>
            <p:cNvPr id="7" name="Picture 3" descr="C:\Users\kd015\Documents\ATLAS\2ndaryGWs-jgr\climzo2.gif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8"/>
            <a:stretch/>
          </p:blipFill>
          <p:spPr bwMode="auto">
            <a:xfrm>
              <a:off x="662768" y="3386906"/>
              <a:ext cx="7663586" cy="303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feld 7"/>
            <p:cNvSpPr txBox="1"/>
            <p:nvPr/>
          </p:nvSpPr>
          <p:spPr>
            <a:xfrm>
              <a:off x="807058" y="3341454"/>
              <a:ext cx="680667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000" dirty="0" smtClean="0"/>
                <a:t>                                                                                                                                                          </a:t>
              </a:r>
              <a:endParaRPr lang="de-DE" sz="1000" dirty="0"/>
            </a:p>
          </p:txBody>
        </p:sp>
        <p:pic>
          <p:nvPicPr>
            <p:cNvPr id="9" name="Picture 2" descr="C:\Users\kd015\Documents\ATLAS\2ndaryGWs-jgr\climzo3.gi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57"/>
            <a:stretch/>
          </p:blipFill>
          <p:spPr bwMode="auto">
            <a:xfrm>
              <a:off x="637164" y="692696"/>
              <a:ext cx="7716432" cy="2835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feld 9"/>
            <p:cNvSpPr txBox="1"/>
            <p:nvPr/>
          </p:nvSpPr>
          <p:spPr>
            <a:xfrm>
              <a:off x="807058" y="692696"/>
              <a:ext cx="3032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  </a:t>
              </a:r>
              <a:endParaRPr lang="de-DE" sz="1400" dirty="0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4438332" y="672951"/>
              <a:ext cx="3032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  </a:t>
              </a:r>
              <a:endParaRPr lang="de-DE" sz="1400" dirty="0"/>
            </a:p>
          </p:txBody>
        </p:sp>
      </p:grp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-108428" y="976"/>
            <a:ext cx="9324975" cy="40011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2000" dirty="0" smtClean="0">
                <a:latin typeface="+mj-lt"/>
              </a:rPr>
              <a:t>Zonal-</a:t>
            </a:r>
            <a:r>
              <a:rPr lang="de-DE" altLang="de-DE" sz="2000" dirty="0" err="1" smtClean="0">
                <a:latin typeface="+mj-lt"/>
              </a:rPr>
              <a:t>mean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circulation</a:t>
            </a:r>
            <a:r>
              <a:rPr lang="de-DE" altLang="de-DE" sz="2000" dirty="0" smtClean="0">
                <a:latin typeface="+mj-lt"/>
              </a:rPr>
              <a:t> in a GW-</a:t>
            </a:r>
            <a:r>
              <a:rPr lang="de-DE" altLang="de-DE" sz="2000" dirty="0" err="1" smtClean="0">
                <a:latin typeface="+mj-lt"/>
              </a:rPr>
              <a:t>resolving</a:t>
            </a:r>
            <a:r>
              <a:rPr lang="de-DE" altLang="de-DE" sz="2000" dirty="0" smtClean="0">
                <a:latin typeface="+mj-lt"/>
              </a:rPr>
              <a:t> GCM </a:t>
            </a:r>
            <a:r>
              <a:rPr lang="de-DE" altLang="de-DE" sz="1800" dirty="0" smtClean="0">
                <a:latin typeface="+mj-lt"/>
              </a:rPr>
              <a:t>(Becker &amp; Vadas 2018, JGR)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07504" y="162880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+mn-lt"/>
              </a:rPr>
              <a:t>January</a:t>
            </a:r>
            <a:endParaRPr lang="de-DE" dirty="0">
              <a:latin typeface="+mn-lt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23528" y="4221088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+mn-lt"/>
              </a:rPr>
              <a:t>July</a:t>
            </a:r>
            <a:endParaRPr lang="de-DE" dirty="0">
              <a:latin typeface="+mn-lt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23528" y="5949280"/>
            <a:ext cx="8640960" cy="830997"/>
          </a:xfrm>
          <a:prstGeom prst="rect">
            <a:avLst/>
          </a:prstGeom>
          <a:solidFill>
            <a:srgbClr val="F5FEA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+mn-lt"/>
              </a:rPr>
              <a:t>G</a:t>
            </a:r>
            <a:r>
              <a:rPr lang="de-DE" sz="1600" dirty="0" smtClean="0">
                <a:latin typeface="+mn-lt"/>
              </a:rPr>
              <a:t>eneral </a:t>
            </a:r>
            <a:r>
              <a:rPr lang="de-DE" sz="1600" dirty="0" err="1" smtClean="0">
                <a:latin typeface="+mn-lt"/>
              </a:rPr>
              <a:t>circulation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and</a:t>
            </a:r>
            <a:r>
              <a:rPr lang="de-DE" sz="1600" dirty="0" smtClean="0">
                <a:latin typeface="+mn-lt"/>
              </a:rPr>
              <a:t> GW </a:t>
            </a:r>
            <a:r>
              <a:rPr lang="de-DE" sz="1600" dirty="0" err="1" smtClean="0">
                <a:latin typeface="+mn-lt"/>
              </a:rPr>
              <a:t>drag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consistent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with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conventional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models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up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to</a:t>
            </a:r>
            <a:r>
              <a:rPr lang="de-DE" sz="1600" dirty="0" smtClean="0">
                <a:latin typeface="+mn-lt"/>
              </a:rPr>
              <a:t> ~90 km.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600" dirty="0" err="1" smtClean="0">
                <a:latin typeface="+mn-lt"/>
              </a:rPr>
              <a:t>Around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the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winter</a:t>
            </a:r>
            <a:r>
              <a:rPr lang="de-DE" sz="1600" dirty="0" smtClean="0">
                <a:latin typeface="+mn-lt"/>
              </a:rPr>
              <a:t> polar </a:t>
            </a:r>
            <a:r>
              <a:rPr lang="de-DE" sz="1600" dirty="0" err="1" smtClean="0">
                <a:latin typeface="+mn-lt"/>
              </a:rPr>
              <a:t>mesopause</a:t>
            </a:r>
            <a:r>
              <a:rPr lang="de-DE" sz="1600" dirty="0" smtClean="0">
                <a:latin typeface="+mn-lt"/>
              </a:rPr>
              <a:t>:</a:t>
            </a:r>
            <a:r>
              <a:rPr lang="de-DE" sz="1600" b="1" dirty="0" smtClean="0">
                <a:latin typeface="+mn-lt"/>
              </a:rPr>
              <a:t> </a:t>
            </a:r>
            <a:r>
              <a:rPr lang="de-DE" sz="1600" b="1" dirty="0" err="1" smtClean="0">
                <a:latin typeface="+mn-lt"/>
              </a:rPr>
              <a:t>Eastward</a:t>
            </a:r>
            <a:r>
              <a:rPr lang="de-DE" sz="1600" b="1" dirty="0" smtClean="0">
                <a:latin typeface="+mn-lt"/>
              </a:rPr>
              <a:t> GW </a:t>
            </a:r>
            <a:r>
              <a:rPr lang="de-DE" sz="1600" b="1" dirty="0" err="1" smtClean="0">
                <a:latin typeface="+mn-lt"/>
              </a:rPr>
              <a:t>drag</a:t>
            </a:r>
            <a:r>
              <a:rPr lang="de-DE" sz="1600" b="1" dirty="0" smtClean="0">
                <a:latin typeface="+mn-lt"/>
              </a:rPr>
              <a:t> (&gt;60/40 m/s/d in </a:t>
            </a:r>
            <a:r>
              <a:rPr lang="de-DE" sz="1600" b="1" dirty="0" err="1" smtClean="0">
                <a:latin typeface="+mn-lt"/>
              </a:rPr>
              <a:t>the</a:t>
            </a:r>
            <a:r>
              <a:rPr lang="de-DE" sz="1600" b="1" dirty="0" smtClean="0">
                <a:latin typeface="+mn-lt"/>
              </a:rPr>
              <a:t> SH/NH) </a:t>
            </a:r>
            <a:r>
              <a:rPr lang="de-DE" sz="1600" dirty="0" err="1" smtClean="0">
                <a:latin typeface="+mn-lt"/>
              </a:rPr>
              <a:t>and</a:t>
            </a:r>
            <a:r>
              <a:rPr lang="de-DE" sz="1600" dirty="0" smtClean="0"/>
              <a:t> </a:t>
            </a:r>
            <a:r>
              <a:rPr lang="de-DE" sz="1600" b="1" dirty="0">
                <a:solidFill>
                  <a:srgbClr val="FF0000"/>
                </a:solidFill>
                <a:latin typeface="+mn-lt"/>
              </a:rPr>
              <a:t>a</a:t>
            </a:r>
            <a:r>
              <a:rPr lang="de-DE" sz="1600" b="1" dirty="0" smtClean="0">
                <a:solidFill>
                  <a:srgbClr val="FF0000"/>
                </a:solidFill>
                <a:latin typeface="+mn-lt"/>
              </a:rPr>
              <a:t>dditional </a:t>
            </a:r>
            <a:r>
              <a:rPr lang="de-DE" sz="1600" b="1" dirty="0" err="1" smtClean="0">
                <a:solidFill>
                  <a:srgbClr val="FF0000"/>
                </a:solidFill>
                <a:latin typeface="+mn-lt"/>
              </a:rPr>
              <a:t>eastward</a:t>
            </a:r>
            <a:r>
              <a:rPr lang="de-DE" sz="1600" b="1" dirty="0" smtClean="0">
                <a:solidFill>
                  <a:srgbClr val="FF0000"/>
                </a:solidFill>
                <a:latin typeface="+mn-lt"/>
              </a:rPr>
              <a:t> wind </a:t>
            </a:r>
            <a:r>
              <a:rPr lang="de-DE" sz="1600" b="1" dirty="0" err="1" smtClean="0">
                <a:solidFill>
                  <a:srgbClr val="FF0000"/>
                </a:solidFill>
                <a:latin typeface="+mn-lt"/>
              </a:rPr>
              <a:t>maximum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b="1" dirty="0" smtClean="0">
                <a:solidFill>
                  <a:srgbClr val="FF0000"/>
                </a:solidFill>
                <a:latin typeface="+mn-lt"/>
              </a:rPr>
              <a:t>(&gt;40/20 m/s in </a:t>
            </a:r>
            <a:r>
              <a:rPr lang="de-DE" sz="1600" b="1" dirty="0" err="1" smtClean="0">
                <a:solidFill>
                  <a:srgbClr val="FF0000"/>
                </a:solidFill>
                <a:latin typeface="+mn-lt"/>
              </a:rPr>
              <a:t>the</a:t>
            </a:r>
            <a:r>
              <a:rPr lang="de-DE" sz="1600" b="1" dirty="0" smtClean="0">
                <a:solidFill>
                  <a:srgbClr val="FF0000"/>
                </a:solidFill>
                <a:latin typeface="+mn-lt"/>
              </a:rPr>
              <a:t> SH/NH)</a:t>
            </a:r>
            <a:r>
              <a:rPr lang="de-DE" sz="1600" dirty="0" smtClean="0">
                <a:latin typeface="+mn-lt"/>
              </a:rPr>
              <a:t>.</a:t>
            </a:r>
            <a:endParaRPr lang="de-DE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205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-338781" y="166"/>
            <a:ext cx="9505950" cy="474662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2400" dirty="0" err="1">
                <a:solidFill>
                  <a:schemeClr val="tx2"/>
                </a:solidFill>
              </a:rPr>
              <a:t>C</a:t>
            </a:r>
            <a:r>
              <a:rPr lang="de-DE" altLang="de-DE" sz="2400" dirty="0" err="1" smtClean="0">
                <a:solidFill>
                  <a:schemeClr val="tx2"/>
                </a:solidFill>
              </a:rPr>
              <a:t>onclusions</a:t>
            </a:r>
            <a:endParaRPr lang="de-DE" altLang="de-DE" sz="2400" dirty="0" smtClean="0">
              <a:solidFill>
                <a:schemeClr val="tx2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07504" y="624745"/>
            <a:ext cx="8928992" cy="58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de-DE" sz="1800" dirty="0" smtClean="0"/>
              <a:t>The </a:t>
            </a:r>
            <a:r>
              <a:rPr lang="en-GB" altLang="de-DE" sz="1800" dirty="0" smtClean="0"/>
              <a:t>mesoscales </a:t>
            </a:r>
            <a:r>
              <a:rPr lang="en-GB" altLang="de-DE" sz="1800" dirty="0" smtClean="0"/>
              <a:t>in the upper troposphere constitute a </a:t>
            </a:r>
            <a:r>
              <a:rPr lang="en-GB" altLang="de-DE" sz="1800" dirty="0" err="1" smtClean="0"/>
              <a:t>macroturbulent</a:t>
            </a:r>
            <a:r>
              <a:rPr lang="en-GB" altLang="de-DE" sz="1800" dirty="0" smtClean="0"/>
              <a:t> inertial range </a:t>
            </a:r>
            <a:r>
              <a:rPr lang="en-GB" altLang="de-DE" sz="1800" dirty="0" smtClean="0"/>
              <a:t>that is</a:t>
            </a:r>
            <a:r>
              <a:rPr lang="en-GB" altLang="de-DE" sz="1800" dirty="0" smtClean="0"/>
              <a:t> </a:t>
            </a:r>
            <a:r>
              <a:rPr lang="en-GB" altLang="de-DE" sz="1800" dirty="0" smtClean="0"/>
              <a:t>governed by the scaling laws of </a:t>
            </a:r>
            <a:r>
              <a:rPr lang="en-GB" altLang="de-DE" sz="1800" dirty="0" smtClean="0">
                <a:solidFill>
                  <a:srgbClr val="0000FF"/>
                </a:solidFill>
              </a:rPr>
              <a:t>stratified turbulence</a:t>
            </a:r>
            <a:r>
              <a:rPr lang="en-GB" altLang="de-DE" sz="1800" dirty="0" smtClean="0"/>
              <a:t>. </a:t>
            </a:r>
            <a:r>
              <a:rPr lang="en-GB" altLang="de-DE" sz="1800" dirty="0"/>
              <a:t>P</a:t>
            </a:r>
            <a:r>
              <a:rPr lang="en-GB" altLang="de-DE" sz="1800" dirty="0" smtClean="0"/>
              <a:t>resumably this applies also to </a:t>
            </a:r>
            <a:r>
              <a:rPr lang="en-GB" altLang="de-DE" sz="1800" dirty="0" smtClean="0">
                <a:solidFill>
                  <a:srgbClr val="0000FF"/>
                </a:solidFill>
              </a:rPr>
              <a:t>small-scale secondary GWs </a:t>
            </a:r>
            <a:r>
              <a:rPr lang="en-GB" altLang="de-DE" sz="1800" dirty="0" smtClean="0"/>
              <a:t>in the middle atmosphere. </a:t>
            </a:r>
            <a:endParaRPr lang="en-GB" altLang="de-DE" sz="1800" dirty="0"/>
          </a:p>
          <a:p>
            <a:pPr eaLnBrk="1" hangingPunct="1">
              <a:spcBef>
                <a:spcPct val="0"/>
              </a:spcBef>
            </a:pPr>
            <a:r>
              <a:rPr lang="en-GB" altLang="de-DE" sz="1800" dirty="0" smtClean="0"/>
              <a:t>The </a:t>
            </a:r>
            <a:r>
              <a:rPr lang="de-DE" altLang="de-DE" sz="1800" dirty="0" err="1"/>
              <a:t>Dynamical</a:t>
            </a:r>
            <a:r>
              <a:rPr lang="de-DE" altLang="de-DE" sz="1800" dirty="0"/>
              <a:t> </a:t>
            </a:r>
            <a:r>
              <a:rPr lang="de-DE" altLang="de-DE" sz="1800" dirty="0" err="1"/>
              <a:t>Smagorinsky</a:t>
            </a:r>
            <a:r>
              <a:rPr lang="de-DE" altLang="de-DE" sz="1800" dirty="0"/>
              <a:t> Model</a:t>
            </a:r>
            <a:r>
              <a:rPr lang="en-GB" altLang="de-DE" sz="1800" dirty="0"/>
              <a:t> </a:t>
            </a:r>
            <a:r>
              <a:rPr lang="en-GB" altLang="de-DE" sz="1800" dirty="0" smtClean="0"/>
              <a:t>as a new </a:t>
            </a:r>
            <a:r>
              <a:rPr lang="en-GB" altLang="de-DE" sz="1800" smtClean="0"/>
              <a:t>SGS for GCM </a:t>
            </a:r>
            <a:r>
              <a:rPr lang="en-GB" altLang="de-DE" sz="1800" dirty="0" smtClean="0"/>
              <a:t>allows to simulate the </a:t>
            </a:r>
            <a:r>
              <a:rPr lang="en-GB" altLang="de-DE" sz="1800" dirty="0" err="1" smtClean="0"/>
              <a:t>Nastrom</a:t>
            </a:r>
            <a:r>
              <a:rPr lang="en-GB" altLang="de-DE" sz="1800" dirty="0" smtClean="0"/>
              <a:t>-Gage spectrum in the upper troposphere without artificial measures.</a:t>
            </a:r>
            <a:endParaRPr lang="en-GB" altLang="de-DE" sz="1800" dirty="0" smtClean="0"/>
          </a:p>
          <a:p>
            <a:pPr marL="0" indent="0" eaLnBrk="1" hangingPunct="1">
              <a:spcBef>
                <a:spcPct val="0"/>
              </a:spcBef>
              <a:buNone/>
            </a:pPr>
            <a:endParaRPr lang="en-GB" altLang="de-DE" sz="800" dirty="0"/>
          </a:p>
          <a:p>
            <a:pPr eaLnBrk="1" hangingPunct="1">
              <a:spcBef>
                <a:spcPct val="0"/>
              </a:spcBef>
            </a:pPr>
            <a:r>
              <a:rPr lang="en-GB" altLang="de-DE" sz="1800" dirty="0" smtClean="0"/>
              <a:t>A </a:t>
            </a:r>
            <a:r>
              <a:rPr lang="en-GB" altLang="de-DE" sz="1800" dirty="0"/>
              <a:t>spectral GCM with high resolution and an advanced turbulent diffusion scheme simulates roughly realistic GW effects in the extratropical middle atmosphere</a:t>
            </a:r>
            <a:r>
              <a:rPr lang="en-GB" altLang="de-DE" sz="1800" dirty="0" smtClean="0"/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en-GB" altLang="de-DE" sz="1800" dirty="0" smtClean="0"/>
              <a:t>Orographic GWs strongly contribute to the resolved primary westward GW drag in the southern winter </a:t>
            </a:r>
            <a:r>
              <a:rPr lang="en-GB" altLang="de-DE" sz="1800" dirty="0" err="1" smtClean="0"/>
              <a:t>stratopause</a:t>
            </a:r>
            <a:r>
              <a:rPr lang="en-GB" altLang="de-DE" sz="1800" dirty="0" smtClean="0"/>
              <a:t> region. The intermittency of these GWs leads to the generation of </a:t>
            </a:r>
            <a:r>
              <a:rPr lang="en-GB" altLang="de-DE" sz="1800" b="1" dirty="0" smtClean="0">
                <a:solidFill>
                  <a:srgbClr val="009900"/>
                </a:solidFill>
              </a:rPr>
              <a:t>large-scale</a:t>
            </a:r>
            <a:r>
              <a:rPr lang="en-GB" altLang="de-DE" sz="1800" dirty="0" smtClean="0"/>
              <a:t> </a:t>
            </a:r>
            <a:r>
              <a:rPr lang="en-GB" altLang="de-DE" sz="1800" b="1" dirty="0" smtClean="0">
                <a:solidFill>
                  <a:srgbClr val="009900"/>
                </a:solidFill>
              </a:rPr>
              <a:t>secondary GWs</a:t>
            </a:r>
            <a:r>
              <a:rPr lang="en-GB" altLang="de-DE" sz="1800" dirty="0" smtClean="0"/>
              <a:t> in accordance with the theory of Vadas, Fritts, and Alexander (2003, JAS).</a:t>
            </a:r>
          </a:p>
          <a:p>
            <a:pPr eaLnBrk="1" hangingPunct="1">
              <a:spcBef>
                <a:spcPct val="0"/>
              </a:spcBef>
            </a:pPr>
            <a:r>
              <a:rPr lang="en-GB" altLang="de-DE" sz="1800" dirty="0" smtClean="0">
                <a:solidFill>
                  <a:srgbClr val="009900"/>
                </a:solidFill>
              </a:rPr>
              <a:t>These secondary </a:t>
            </a:r>
            <a:r>
              <a:rPr lang="en-GB" altLang="de-DE" sz="1800" dirty="0">
                <a:solidFill>
                  <a:srgbClr val="009900"/>
                </a:solidFill>
              </a:rPr>
              <a:t>GWs propagate </a:t>
            </a:r>
            <a:r>
              <a:rPr lang="en-GB" altLang="de-DE" sz="1800" dirty="0" smtClean="0">
                <a:solidFill>
                  <a:srgbClr val="009900"/>
                </a:solidFill>
              </a:rPr>
              <a:t>to </a:t>
            </a:r>
            <a:r>
              <a:rPr lang="en-GB" altLang="de-DE" sz="1800" dirty="0">
                <a:solidFill>
                  <a:srgbClr val="009900"/>
                </a:solidFill>
              </a:rPr>
              <a:t>the </a:t>
            </a:r>
            <a:r>
              <a:rPr lang="en-GB" altLang="de-DE" sz="1800" dirty="0" err="1">
                <a:solidFill>
                  <a:srgbClr val="009900"/>
                </a:solidFill>
              </a:rPr>
              <a:t>mesopause</a:t>
            </a:r>
            <a:r>
              <a:rPr lang="en-GB" altLang="de-DE" sz="1800" dirty="0">
                <a:solidFill>
                  <a:srgbClr val="009900"/>
                </a:solidFill>
              </a:rPr>
              <a:t> region where they lead to persistent GW activity with large amplitudes and </a:t>
            </a:r>
            <a:r>
              <a:rPr lang="en-GB" altLang="de-DE" sz="1800" dirty="0" smtClean="0">
                <a:solidFill>
                  <a:srgbClr val="009900"/>
                </a:solidFill>
              </a:rPr>
              <a:t>long vertical wavelengths. They create </a:t>
            </a:r>
            <a:r>
              <a:rPr lang="en-GB" altLang="de-DE" sz="1800" dirty="0">
                <a:solidFill>
                  <a:srgbClr val="009900"/>
                </a:solidFill>
              </a:rPr>
              <a:t>a substantial eastward </a:t>
            </a:r>
            <a:r>
              <a:rPr lang="en-GB" altLang="de-DE" sz="1800" dirty="0" smtClean="0">
                <a:solidFill>
                  <a:srgbClr val="009900"/>
                </a:solidFill>
              </a:rPr>
              <a:t>drag</a:t>
            </a:r>
            <a:r>
              <a:rPr lang="en-GB" altLang="de-DE" sz="1800" dirty="0">
                <a:solidFill>
                  <a:srgbClr val="009900"/>
                </a:solidFill>
              </a:rPr>
              <a:t> </a:t>
            </a:r>
            <a:r>
              <a:rPr lang="en-GB" altLang="de-DE" sz="1800" dirty="0" smtClean="0">
                <a:solidFill>
                  <a:srgbClr val="009900"/>
                </a:solidFill>
              </a:rPr>
              <a:t>that causes an additional eastward wind maximum. </a:t>
            </a:r>
            <a:r>
              <a:rPr lang="en-GB" altLang="de-DE" sz="1800" dirty="0" smtClean="0"/>
              <a:t>Available observational data are consistent with these features.</a:t>
            </a:r>
            <a:endParaRPr lang="en-GB" altLang="de-DE" sz="1800" dirty="0"/>
          </a:p>
          <a:p>
            <a:pPr eaLnBrk="1" hangingPunct="1">
              <a:spcBef>
                <a:spcPct val="0"/>
              </a:spcBef>
            </a:pPr>
            <a:r>
              <a:rPr lang="en-GB" altLang="de-DE" sz="1800" dirty="0" smtClean="0"/>
              <a:t>These</a:t>
            </a:r>
            <a:r>
              <a:rPr lang="en-GB" altLang="de-DE" sz="1800" dirty="0" smtClean="0">
                <a:solidFill>
                  <a:srgbClr val="009900"/>
                </a:solidFill>
              </a:rPr>
              <a:t> (large-scale) </a:t>
            </a:r>
            <a:r>
              <a:rPr lang="en-GB" altLang="de-DE" sz="1800" dirty="0" smtClean="0">
                <a:solidFill>
                  <a:srgbClr val="009900"/>
                </a:solidFill>
              </a:rPr>
              <a:t>secondary </a:t>
            </a:r>
            <a:r>
              <a:rPr lang="en-GB" altLang="de-DE" sz="1800" dirty="0">
                <a:solidFill>
                  <a:srgbClr val="009900"/>
                </a:solidFill>
              </a:rPr>
              <a:t>GWs are </a:t>
            </a:r>
            <a:r>
              <a:rPr lang="de-DE" sz="1800" dirty="0" err="1"/>
              <a:t>excluded</a:t>
            </a:r>
            <a:r>
              <a:rPr lang="de-DE" sz="1800" dirty="0"/>
              <a:t> in </a:t>
            </a:r>
            <a:r>
              <a:rPr lang="de-DE" sz="1800" dirty="0" err="1"/>
              <a:t>conventional</a:t>
            </a:r>
            <a:r>
              <a:rPr lang="de-DE" sz="1800" dirty="0"/>
              <a:t> </a:t>
            </a:r>
            <a:r>
              <a:rPr lang="de-DE" sz="1800" dirty="0" err="1"/>
              <a:t>models</a:t>
            </a:r>
            <a:r>
              <a:rPr lang="de-DE" sz="1800" dirty="0"/>
              <a:t> </a:t>
            </a:r>
            <a:r>
              <a:rPr lang="de-DE" sz="1800" dirty="0" err="1"/>
              <a:t>with</a:t>
            </a:r>
            <a:r>
              <a:rPr lang="de-DE" sz="1800" dirty="0"/>
              <a:t> GW </a:t>
            </a:r>
            <a:r>
              <a:rPr lang="de-DE" sz="1800" dirty="0" err="1" smtClean="0"/>
              <a:t>parameterization</a:t>
            </a:r>
            <a:r>
              <a:rPr lang="de-DE" sz="1800" dirty="0" smtClean="0"/>
              <a:t>.</a:t>
            </a:r>
          </a:p>
          <a:p>
            <a:pPr eaLnBrk="1" hangingPunct="1">
              <a:spcBef>
                <a:spcPct val="0"/>
              </a:spcBef>
            </a:pPr>
            <a:endParaRPr lang="en-GB" altLang="de-DE" sz="800" dirty="0">
              <a:solidFill>
                <a:srgbClr val="0099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de-DE" altLang="de-DE" sz="1800" dirty="0" smtClean="0"/>
              <a:t>Next </a:t>
            </a:r>
            <a:r>
              <a:rPr lang="de-DE" altLang="de-DE" sz="1800" dirty="0" err="1" smtClean="0"/>
              <a:t>step</a:t>
            </a:r>
            <a:r>
              <a:rPr lang="de-DE" altLang="de-DE" sz="1800" dirty="0" smtClean="0"/>
              <a:t> in </a:t>
            </a:r>
            <a:r>
              <a:rPr lang="de-DE" altLang="de-DE" sz="1800" dirty="0" err="1" smtClean="0"/>
              <a:t>the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model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development</a:t>
            </a:r>
            <a:r>
              <a:rPr lang="de-DE" altLang="de-DE" sz="1800" dirty="0" smtClean="0"/>
              <a:t>: </a:t>
            </a:r>
            <a:r>
              <a:rPr lang="de-DE" altLang="de-DE" sz="1800" dirty="0" err="1" smtClean="0"/>
              <a:t>Use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the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Dynamical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Smagorinsky</a:t>
            </a:r>
            <a:r>
              <a:rPr lang="de-DE" altLang="de-DE" sz="1800" dirty="0" smtClean="0"/>
              <a:t> Model</a:t>
            </a:r>
            <a:r>
              <a:rPr lang="en-GB" altLang="de-DE" sz="1800" dirty="0" smtClean="0"/>
              <a:t> (Schaefer-Rolffs and Becker, 2018, MWR) as a SGS scheme in the current middle-atmosphere model version</a:t>
            </a:r>
            <a:r>
              <a:rPr lang="en-GB" altLang="de-DE" sz="1800" dirty="0" smtClean="0"/>
              <a:t>. </a:t>
            </a:r>
            <a:endParaRPr lang="en-GB" altLang="de-DE" sz="1800" dirty="0"/>
          </a:p>
        </p:txBody>
      </p:sp>
    </p:spTree>
    <p:extLst>
      <p:ext uri="{BB962C8B-B14F-4D97-AF65-F5344CB8AC3E}">
        <p14:creationId xmlns:p14="http://schemas.microsoft.com/office/powerpoint/2010/main" val="408906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kd015\Documents\ATLAS\newstuff\epot5z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79" y="461375"/>
            <a:ext cx="7182267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-144463" y="-1588"/>
            <a:ext cx="9324976" cy="40011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2000" dirty="0" smtClean="0"/>
              <a:t>Annual </a:t>
            </a:r>
            <a:r>
              <a:rPr lang="de-DE" altLang="de-DE" sz="2000" dirty="0" err="1" smtClean="0"/>
              <a:t>cycle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of</a:t>
            </a:r>
            <a:r>
              <a:rPr lang="de-DE" altLang="de-DE" sz="2000" dirty="0" smtClean="0"/>
              <a:t> GW </a:t>
            </a:r>
            <a:r>
              <a:rPr lang="de-DE" altLang="de-DE" sz="2000" dirty="0" err="1" smtClean="0"/>
              <a:t>energy</a:t>
            </a:r>
            <a:r>
              <a:rPr lang="de-DE" altLang="de-DE" sz="2000" dirty="0" smtClean="0"/>
              <a:t> at polar </a:t>
            </a:r>
            <a:r>
              <a:rPr lang="de-DE" altLang="de-DE" sz="2000" dirty="0" err="1" smtClean="0"/>
              <a:t>latitudes</a:t>
            </a:r>
            <a:endParaRPr lang="de-DE" altLang="de-DE" sz="2000" dirty="0" smtClean="0"/>
          </a:p>
        </p:txBody>
      </p:sp>
      <p:grpSp>
        <p:nvGrpSpPr>
          <p:cNvPr id="2" name="Gruppieren 1"/>
          <p:cNvGrpSpPr/>
          <p:nvPr/>
        </p:nvGrpSpPr>
        <p:grpSpPr>
          <a:xfrm>
            <a:off x="1376989" y="6309320"/>
            <a:ext cx="6634143" cy="446893"/>
            <a:chOff x="1376989" y="6309320"/>
            <a:chExt cx="6634143" cy="446893"/>
          </a:xfrm>
        </p:grpSpPr>
        <p:sp>
          <p:nvSpPr>
            <p:cNvPr id="5" name="Pfeil nach unten 4"/>
            <p:cNvSpPr/>
            <p:nvPr/>
          </p:nvSpPr>
          <p:spPr>
            <a:xfrm rot="10800000">
              <a:off x="4186083" y="6309320"/>
              <a:ext cx="386698" cy="36003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4477415" y="6479214"/>
              <a:ext cx="10250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err="1" smtClean="0">
                  <a:latin typeface="+mn-lt"/>
                </a:rPr>
                <a:t>January</a:t>
              </a:r>
              <a:r>
                <a:rPr lang="de-DE" sz="1200" dirty="0" smtClean="0">
                  <a:latin typeface="+mn-lt"/>
                </a:rPr>
                <a:t> 1st</a:t>
              </a:r>
              <a:endParaRPr lang="de-DE" sz="1200" dirty="0">
                <a:latin typeface="+mn-lt"/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1691980" y="6461737"/>
              <a:ext cx="7056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 smtClean="0">
                  <a:latin typeface="+mn-lt"/>
                </a:rPr>
                <a:t>July</a:t>
              </a:r>
              <a:r>
                <a:rPr lang="de-DE" sz="1200" dirty="0" smtClean="0">
                  <a:latin typeface="+mn-lt"/>
                </a:rPr>
                <a:t> 1st</a:t>
              </a:r>
              <a:endParaRPr lang="de-DE" sz="1200" dirty="0">
                <a:latin typeface="+mn-lt"/>
              </a:endParaRPr>
            </a:p>
          </p:txBody>
        </p:sp>
        <p:sp>
          <p:nvSpPr>
            <p:cNvPr id="9" name="Pfeil nach unten 8"/>
            <p:cNvSpPr/>
            <p:nvPr/>
          </p:nvSpPr>
          <p:spPr>
            <a:xfrm rot="10800000">
              <a:off x="1376989" y="6309320"/>
              <a:ext cx="386698" cy="36003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7305490" y="6461737"/>
              <a:ext cx="7056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 smtClean="0">
                  <a:latin typeface="+mn-lt"/>
                </a:rPr>
                <a:t>July</a:t>
              </a:r>
              <a:r>
                <a:rPr lang="de-DE" sz="1200" dirty="0" smtClean="0">
                  <a:latin typeface="+mn-lt"/>
                </a:rPr>
                <a:t> 1st</a:t>
              </a:r>
              <a:endParaRPr lang="de-DE" sz="1200" dirty="0">
                <a:latin typeface="+mn-lt"/>
              </a:endParaRPr>
            </a:p>
          </p:txBody>
        </p:sp>
        <p:sp>
          <p:nvSpPr>
            <p:cNvPr id="11" name="Pfeil nach unten 10"/>
            <p:cNvSpPr/>
            <p:nvPr/>
          </p:nvSpPr>
          <p:spPr>
            <a:xfrm rot="10800000">
              <a:off x="6990499" y="6309320"/>
              <a:ext cx="386698" cy="36003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3" name="Ellipse 12"/>
          <p:cNvSpPr/>
          <p:nvPr/>
        </p:nvSpPr>
        <p:spPr>
          <a:xfrm>
            <a:off x="3077888" y="4530824"/>
            <a:ext cx="2214192" cy="914400"/>
          </a:xfrm>
          <a:prstGeom prst="ellipse">
            <a:avLst/>
          </a:prstGeom>
          <a:noFill/>
          <a:ln w="381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3140910" y="4562544"/>
            <a:ext cx="19351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>
                <a:solidFill>
                  <a:srgbClr val="660066"/>
                </a:solidFill>
                <a:latin typeface="+mn-lt"/>
              </a:rPr>
              <a:t>p</a:t>
            </a:r>
            <a:r>
              <a:rPr lang="de-DE" sz="1400" dirty="0" err="1" smtClean="0">
                <a:solidFill>
                  <a:srgbClr val="660066"/>
                </a:solidFill>
                <a:latin typeface="+mn-lt"/>
              </a:rPr>
              <a:t>rimary</a:t>
            </a:r>
            <a:r>
              <a:rPr lang="de-DE" sz="1400" dirty="0" smtClean="0">
                <a:solidFill>
                  <a:srgbClr val="660066"/>
                </a:solidFill>
                <a:latin typeface="+mn-lt"/>
              </a:rPr>
              <a:t> GWs</a:t>
            </a:r>
          </a:p>
          <a:p>
            <a:pPr algn="ctr"/>
            <a:r>
              <a:rPr lang="de-DE" sz="1400" dirty="0" smtClean="0">
                <a:solidFill>
                  <a:srgbClr val="660066"/>
                </a:solidFill>
                <a:latin typeface="+mn-lt"/>
              </a:rPr>
              <a:t>(</a:t>
            </a:r>
            <a:r>
              <a:rPr lang="de-DE" sz="1400" dirty="0" err="1" smtClean="0">
                <a:solidFill>
                  <a:srgbClr val="660066"/>
                </a:solidFill>
                <a:latin typeface="+mn-lt"/>
              </a:rPr>
              <a:t>as</a:t>
            </a:r>
            <a:r>
              <a:rPr lang="de-DE" sz="1400" dirty="0" smtClean="0">
                <a:solidFill>
                  <a:srgbClr val="660066"/>
                </a:solidFill>
                <a:latin typeface="+mn-lt"/>
              </a:rPr>
              <a:t> </a:t>
            </a:r>
            <a:r>
              <a:rPr lang="de-DE" sz="1400" dirty="0" err="1" smtClean="0">
                <a:solidFill>
                  <a:srgbClr val="660066"/>
                </a:solidFill>
                <a:latin typeface="+mn-lt"/>
              </a:rPr>
              <a:t>expected</a:t>
            </a:r>
            <a:r>
              <a:rPr lang="de-DE" sz="1400" dirty="0" smtClean="0">
                <a:solidFill>
                  <a:srgbClr val="660066"/>
                </a:solidFill>
                <a:latin typeface="+mn-lt"/>
              </a:rPr>
              <a:t> </a:t>
            </a:r>
            <a:r>
              <a:rPr lang="de-DE" sz="1400" dirty="0" err="1" smtClean="0">
                <a:solidFill>
                  <a:srgbClr val="660066"/>
                </a:solidFill>
                <a:latin typeface="+mn-lt"/>
              </a:rPr>
              <a:t>from</a:t>
            </a:r>
            <a:endParaRPr lang="de-DE" sz="1400" dirty="0" smtClean="0">
              <a:solidFill>
                <a:srgbClr val="660066"/>
              </a:solidFill>
              <a:latin typeface="+mn-lt"/>
            </a:endParaRPr>
          </a:p>
          <a:p>
            <a:pPr algn="ctr"/>
            <a:r>
              <a:rPr lang="de-DE" sz="1400" dirty="0" smtClean="0">
                <a:solidFill>
                  <a:srgbClr val="660066"/>
                </a:solidFill>
                <a:latin typeface="+mn-lt"/>
              </a:rPr>
              <a:t>GW </a:t>
            </a:r>
            <a:r>
              <a:rPr lang="de-DE" sz="1400" dirty="0" err="1" smtClean="0">
                <a:solidFill>
                  <a:srgbClr val="660066"/>
                </a:solidFill>
                <a:latin typeface="+mn-lt"/>
              </a:rPr>
              <a:t>parameterization</a:t>
            </a:r>
            <a:r>
              <a:rPr lang="de-DE" sz="1400" dirty="0">
                <a:solidFill>
                  <a:srgbClr val="660066"/>
                </a:solidFill>
                <a:latin typeface="+mn-lt"/>
              </a:rPr>
              <a:t>)</a:t>
            </a:r>
          </a:p>
        </p:txBody>
      </p:sp>
      <p:sp>
        <p:nvSpPr>
          <p:cNvPr id="15" name="Ellipse 14"/>
          <p:cNvSpPr/>
          <p:nvPr/>
        </p:nvSpPr>
        <p:spPr>
          <a:xfrm>
            <a:off x="1115616" y="1794520"/>
            <a:ext cx="2214192" cy="914400"/>
          </a:xfrm>
          <a:prstGeom prst="ellipse">
            <a:avLst/>
          </a:prstGeom>
          <a:noFill/>
          <a:ln w="381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1191883" y="1844824"/>
            <a:ext cx="19351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>
                <a:solidFill>
                  <a:srgbClr val="660066"/>
                </a:solidFill>
                <a:latin typeface="+mn-lt"/>
              </a:rPr>
              <a:t>p</a:t>
            </a:r>
            <a:r>
              <a:rPr lang="de-DE" sz="1400" dirty="0" err="1" smtClean="0">
                <a:solidFill>
                  <a:srgbClr val="660066"/>
                </a:solidFill>
                <a:latin typeface="+mn-lt"/>
              </a:rPr>
              <a:t>rimary</a:t>
            </a:r>
            <a:r>
              <a:rPr lang="de-DE" sz="1400" dirty="0" smtClean="0">
                <a:solidFill>
                  <a:srgbClr val="660066"/>
                </a:solidFill>
                <a:latin typeface="+mn-lt"/>
              </a:rPr>
              <a:t> GWs</a:t>
            </a:r>
          </a:p>
          <a:p>
            <a:pPr algn="ctr"/>
            <a:r>
              <a:rPr lang="de-DE" sz="1400" dirty="0" smtClean="0">
                <a:solidFill>
                  <a:srgbClr val="660066"/>
                </a:solidFill>
                <a:latin typeface="+mn-lt"/>
              </a:rPr>
              <a:t>(</a:t>
            </a:r>
            <a:r>
              <a:rPr lang="de-DE" sz="1400" dirty="0" err="1" smtClean="0">
                <a:solidFill>
                  <a:srgbClr val="660066"/>
                </a:solidFill>
                <a:latin typeface="+mn-lt"/>
              </a:rPr>
              <a:t>as</a:t>
            </a:r>
            <a:r>
              <a:rPr lang="de-DE" sz="1400" dirty="0" smtClean="0">
                <a:solidFill>
                  <a:srgbClr val="660066"/>
                </a:solidFill>
                <a:latin typeface="+mn-lt"/>
              </a:rPr>
              <a:t> </a:t>
            </a:r>
            <a:r>
              <a:rPr lang="de-DE" sz="1400" dirty="0" err="1" smtClean="0">
                <a:solidFill>
                  <a:srgbClr val="660066"/>
                </a:solidFill>
                <a:latin typeface="+mn-lt"/>
              </a:rPr>
              <a:t>expected</a:t>
            </a:r>
            <a:r>
              <a:rPr lang="de-DE" sz="1400" dirty="0" smtClean="0">
                <a:solidFill>
                  <a:srgbClr val="660066"/>
                </a:solidFill>
                <a:latin typeface="+mn-lt"/>
              </a:rPr>
              <a:t> </a:t>
            </a:r>
            <a:r>
              <a:rPr lang="de-DE" sz="1400" dirty="0" err="1" smtClean="0">
                <a:solidFill>
                  <a:srgbClr val="660066"/>
                </a:solidFill>
                <a:latin typeface="+mn-lt"/>
              </a:rPr>
              <a:t>from</a:t>
            </a:r>
            <a:endParaRPr lang="de-DE" sz="1400" dirty="0" smtClean="0">
              <a:solidFill>
                <a:srgbClr val="660066"/>
              </a:solidFill>
              <a:latin typeface="+mn-lt"/>
            </a:endParaRPr>
          </a:p>
          <a:p>
            <a:pPr algn="ctr"/>
            <a:r>
              <a:rPr lang="de-DE" sz="1400" dirty="0" smtClean="0">
                <a:solidFill>
                  <a:srgbClr val="660066"/>
                </a:solidFill>
                <a:latin typeface="+mn-lt"/>
              </a:rPr>
              <a:t>GW </a:t>
            </a:r>
            <a:r>
              <a:rPr lang="de-DE" sz="1400" dirty="0" err="1" smtClean="0">
                <a:solidFill>
                  <a:srgbClr val="660066"/>
                </a:solidFill>
                <a:latin typeface="+mn-lt"/>
              </a:rPr>
              <a:t>parameterization</a:t>
            </a:r>
            <a:r>
              <a:rPr lang="de-DE" sz="1400" dirty="0">
                <a:solidFill>
                  <a:srgbClr val="660066"/>
                </a:solidFill>
                <a:latin typeface="+mn-lt"/>
              </a:rPr>
              <a:t>)</a:t>
            </a:r>
          </a:p>
        </p:txBody>
      </p:sp>
      <p:sp>
        <p:nvSpPr>
          <p:cNvPr id="17" name="Ellipse 16"/>
          <p:cNvSpPr/>
          <p:nvPr/>
        </p:nvSpPr>
        <p:spPr>
          <a:xfrm>
            <a:off x="3437928" y="980728"/>
            <a:ext cx="2214192" cy="914400"/>
          </a:xfrm>
          <a:prstGeom prst="ellipse">
            <a:avLst/>
          </a:prstGeom>
          <a:noFill/>
          <a:ln w="381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/>
          <p:cNvSpPr txBox="1"/>
          <p:nvPr/>
        </p:nvSpPr>
        <p:spPr>
          <a:xfrm>
            <a:off x="3559248" y="1018232"/>
            <a:ext cx="19351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>
                <a:solidFill>
                  <a:srgbClr val="660066"/>
                </a:solidFill>
                <a:latin typeface="+mn-lt"/>
              </a:rPr>
              <a:t>p</a:t>
            </a:r>
            <a:r>
              <a:rPr lang="de-DE" sz="1400" dirty="0" err="1" smtClean="0">
                <a:solidFill>
                  <a:srgbClr val="660066"/>
                </a:solidFill>
                <a:latin typeface="+mn-lt"/>
              </a:rPr>
              <a:t>rimary</a:t>
            </a:r>
            <a:r>
              <a:rPr lang="de-DE" sz="1400" dirty="0" smtClean="0">
                <a:solidFill>
                  <a:srgbClr val="660066"/>
                </a:solidFill>
                <a:latin typeface="+mn-lt"/>
              </a:rPr>
              <a:t> GWs</a:t>
            </a:r>
          </a:p>
          <a:p>
            <a:pPr algn="ctr"/>
            <a:r>
              <a:rPr lang="de-DE" sz="1400" dirty="0" smtClean="0">
                <a:solidFill>
                  <a:srgbClr val="660066"/>
                </a:solidFill>
                <a:latin typeface="+mn-lt"/>
              </a:rPr>
              <a:t>(</a:t>
            </a:r>
            <a:r>
              <a:rPr lang="de-DE" sz="1400" dirty="0" err="1" smtClean="0">
                <a:solidFill>
                  <a:srgbClr val="660066"/>
                </a:solidFill>
                <a:latin typeface="+mn-lt"/>
              </a:rPr>
              <a:t>as</a:t>
            </a:r>
            <a:r>
              <a:rPr lang="de-DE" sz="1400" dirty="0" smtClean="0">
                <a:solidFill>
                  <a:srgbClr val="660066"/>
                </a:solidFill>
                <a:latin typeface="+mn-lt"/>
              </a:rPr>
              <a:t> </a:t>
            </a:r>
            <a:r>
              <a:rPr lang="de-DE" sz="1400" dirty="0" err="1" smtClean="0">
                <a:solidFill>
                  <a:srgbClr val="660066"/>
                </a:solidFill>
                <a:latin typeface="+mn-lt"/>
              </a:rPr>
              <a:t>expected</a:t>
            </a:r>
            <a:r>
              <a:rPr lang="de-DE" sz="1400" dirty="0" smtClean="0">
                <a:solidFill>
                  <a:srgbClr val="660066"/>
                </a:solidFill>
                <a:latin typeface="+mn-lt"/>
              </a:rPr>
              <a:t> </a:t>
            </a:r>
            <a:r>
              <a:rPr lang="de-DE" sz="1400" dirty="0" err="1" smtClean="0">
                <a:solidFill>
                  <a:srgbClr val="660066"/>
                </a:solidFill>
                <a:latin typeface="+mn-lt"/>
              </a:rPr>
              <a:t>from</a:t>
            </a:r>
            <a:endParaRPr lang="de-DE" sz="1400" dirty="0" smtClean="0">
              <a:solidFill>
                <a:srgbClr val="660066"/>
              </a:solidFill>
              <a:latin typeface="+mn-lt"/>
            </a:endParaRPr>
          </a:p>
          <a:p>
            <a:pPr algn="ctr"/>
            <a:r>
              <a:rPr lang="de-DE" sz="1400" dirty="0" smtClean="0">
                <a:solidFill>
                  <a:srgbClr val="660066"/>
                </a:solidFill>
                <a:latin typeface="+mn-lt"/>
              </a:rPr>
              <a:t>GW </a:t>
            </a:r>
            <a:r>
              <a:rPr lang="de-DE" sz="1400" dirty="0" err="1" smtClean="0">
                <a:solidFill>
                  <a:srgbClr val="660066"/>
                </a:solidFill>
                <a:latin typeface="+mn-lt"/>
              </a:rPr>
              <a:t>parameterization</a:t>
            </a:r>
            <a:r>
              <a:rPr lang="de-DE" sz="1400" dirty="0">
                <a:solidFill>
                  <a:srgbClr val="660066"/>
                </a:solidFill>
                <a:latin typeface="+mn-lt"/>
              </a:rPr>
              <a:t>)</a:t>
            </a:r>
          </a:p>
        </p:txBody>
      </p:sp>
      <p:sp>
        <p:nvSpPr>
          <p:cNvPr id="19" name="Ellipse 18"/>
          <p:cNvSpPr/>
          <p:nvPr/>
        </p:nvSpPr>
        <p:spPr>
          <a:xfrm>
            <a:off x="1259632" y="3882752"/>
            <a:ext cx="1361821" cy="648072"/>
          </a:xfrm>
          <a:prstGeom prst="ellipse">
            <a:avLst/>
          </a:prstGeom>
          <a:noFill/>
          <a:ln w="381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1391629" y="4057327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>
                <a:solidFill>
                  <a:srgbClr val="660066"/>
                </a:solidFill>
                <a:latin typeface="+mn-lt"/>
              </a:rPr>
              <a:t>p</a:t>
            </a:r>
            <a:r>
              <a:rPr lang="de-DE" sz="1400" dirty="0" err="1" smtClean="0">
                <a:solidFill>
                  <a:srgbClr val="660066"/>
                </a:solidFill>
                <a:latin typeface="+mn-lt"/>
              </a:rPr>
              <a:t>rimary</a:t>
            </a:r>
            <a:r>
              <a:rPr lang="de-DE" sz="1400" dirty="0" smtClean="0">
                <a:solidFill>
                  <a:srgbClr val="660066"/>
                </a:solidFill>
                <a:latin typeface="+mn-lt"/>
              </a:rPr>
              <a:t> GWs</a:t>
            </a:r>
          </a:p>
        </p:txBody>
      </p:sp>
      <p:sp>
        <p:nvSpPr>
          <p:cNvPr id="21" name="Ellipse 20"/>
          <p:cNvSpPr/>
          <p:nvPr/>
        </p:nvSpPr>
        <p:spPr>
          <a:xfrm>
            <a:off x="3059832" y="3717032"/>
            <a:ext cx="2808312" cy="698376"/>
          </a:xfrm>
          <a:prstGeom prst="ellipse">
            <a:avLst/>
          </a:prstGeom>
          <a:noFill/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990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507363" y="386104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>
                <a:solidFill>
                  <a:srgbClr val="009900"/>
                </a:solidFill>
                <a:latin typeface="+mn-lt"/>
              </a:rPr>
              <a:t>secondary</a:t>
            </a:r>
            <a:r>
              <a:rPr lang="de-DE" b="1" dirty="0" smtClean="0">
                <a:solidFill>
                  <a:srgbClr val="009900"/>
                </a:solidFill>
                <a:latin typeface="+mn-lt"/>
              </a:rPr>
              <a:t> GWs</a:t>
            </a:r>
          </a:p>
        </p:txBody>
      </p:sp>
      <p:sp>
        <p:nvSpPr>
          <p:cNvPr id="23" name="Ellipse 22"/>
          <p:cNvSpPr/>
          <p:nvPr/>
        </p:nvSpPr>
        <p:spPr>
          <a:xfrm>
            <a:off x="1376988" y="930424"/>
            <a:ext cx="1952819" cy="698376"/>
          </a:xfrm>
          <a:prstGeom prst="ellipse">
            <a:avLst/>
          </a:prstGeom>
          <a:noFill/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990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1393253" y="1072322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 smtClean="0">
                <a:solidFill>
                  <a:srgbClr val="009900"/>
                </a:solidFill>
                <a:latin typeface="+mn-lt"/>
              </a:rPr>
              <a:t>secondary</a:t>
            </a:r>
            <a:r>
              <a:rPr lang="de-DE" b="1" dirty="0" smtClean="0">
                <a:solidFill>
                  <a:srgbClr val="009900"/>
                </a:solidFill>
                <a:latin typeface="+mn-lt"/>
              </a:rPr>
              <a:t> GWs</a:t>
            </a:r>
          </a:p>
        </p:txBody>
      </p:sp>
      <p:sp>
        <p:nvSpPr>
          <p:cNvPr id="25" name="Ellipse 24"/>
          <p:cNvSpPr/>
          <p:nvPr/>
        </p:nvSpPr>
        <p:spPr>
          <a:xfrm>
            <a:off x="5796136" y="930424"/>
            <a:ext cx="1513547" cy="698376"/>
          </a:xfrm>
          <a:prstGeom prst="ellipse">
            <a:avLst/>
          </a:prstGeom>
          <a:noFill/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9900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5791943" y="1124744"/>
            <a:ext cx="1537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rgbClr val="009900"/>
                </a:solidFill>
                <a:latin typeface="+mn-lt"/>
              </a:rPr>
              <a:t>secondary</a:t>
            </a:r>
            <a:r>
              <a:rPr lang="de-DE" sz="1400" b="1" dirty="0" smtClean="0">
                <a:solidFill>
                  <a:srgbClr val="009900"/>
                </a:solidFill>
                <a:latin typeface="+mn-lt"/>
              </a:rPr>
              <a:t> GWs</a:t>
            </a:r>
          </a:p>
        </p:txBody>
      </p:sp>
      <p:sp>
        <p:nvSpPr>
          <p:cNvPr id="27" name="Ellipse 26"/>
          <p:cNvSpPr/>
          <p:nvPr/>
        </p:nvSpPr>
        <p:spPr>
          <a:xfrm>
            <a:off x="6150488" y="3861048"/>
            <a:ext cx="1179056" cy="648072"/>
          </a:xfrm>
          <a:prstGeom prst="ellipse">
            <a:avLst/>
          </a:prstGeom>
          <a:noFill/>
          <a:ln w="381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feld 27"/>
          <p:cNvSpPr txBox="1"/>
          <p:nvPr/>
        </p:nvSpPr>
        <p:spPr>
          <a:xfrm>
            <a:off x="6150488" y="4035623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>
                <a:solidFill>
                  <a:srgbClr val="660066"/>
                </a:solidFill>
                <a:latin typeface="+mn-lt"/>
              </a:rPr>
              <a:t>p</a:t>
            </a:r>
            <a:r>
              <a:rPr lang="de-DE" sz="1400" dirty="0" err="1" smtClean="0">
                <a:solidFill>
                  <a:srgbClr val="660066"/>
                </a:solidFill>
                <a:latin typeface="+mn-lt"/>
              </a:rPr>
              <a:t>rimary</a:t>
            </a:r>
            <a:r>
              <a:rPr lang="de-DE" sz="1400" dirty="0" smtClean="0">
                <a:solidFill>
                  <a:srgbClr val="660066"/>
                </a:solidFill>
                <a:latin typeface="+mn-lt"/>
              </a:rPr>
              <a:t> GWs</a:t>
            </a:r>
          </a:p>
        </p:txBody>
      </p:sp>
      <p:sp>
        <p:nvSpPr>
          <p:cNvPr id="29" name="Textfeld 28"/>
          <p:cNvSpPr txBox="1"/>
          <p:nvPr/>
        </p:nvSpPr>
        <p:spPr bwMode="auto">
          <a:xfrm rot="20749406">
            <a:off x="287623" y="5045494"/>
            <a:ext cx="8156160" cy="707886"/>
          </a:xfrm>
          <a:prstGeom prst="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000" dirty="0">
                <a:latin typeface="+mn-lt"/>
              </a:rPr>
              <a:t>L</a:t>
            </a:r>
            <a:r>
              <a:rPr lang="de-DE" sz="2000" dirty="0" smtClean="0">
                <a:latin typeface="+mn-lt"/>
              </a:rPr>
              <a:t>arge-</a:t>
            </a:r>
            <a:r>
              <a:rPr lang="de-DE" sz="2000" dirty="0" err="1" smtClean="0">
                <a:latin typeface="+mn-lt"/>
              </a:rPr>
              <a:t>scale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b="1" dirty="0" err="1" smtClean="0">
                <a:solidFill>
                  <a:srgbClr val="009900"/>
                </a:solidFill>
                <a:latin typeface="+mn-lt"/>
              </a:rPr>
              <a:t>secondary</a:t>
            </a:r>
            <a:r>
              <a:rPr lang="de-DE" sz="2000" b="1" dirty="0" smtClean="0">
                <a:solidFill>
                  <a:srgbClr val="009900"/>
                </a:solidFill>
                <a:latin typeface="+mn-lt"/>
              </a:rPr>
              <a:t> GWs </a:t>
            </a:r>
            <a:r>
              <a:rPr lang="de-DE" sz="2000" dirty="0" smtClean="0">
                <a:latin typeface="+mn-lt"/>
              </a:rPr>
              <a:t>in </a:t>
            </a:r>
            <a:r>
              <a:rPr lang="de-DE" sz="2000" dirty="0" err="1" smtClean="0">
                <a:latin typeface="+mn-lt"/>
              </a:rPr>
              <a:t>the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upper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winter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mesosphere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are</a:t>
            </a:r>
            <a:r>
              <a:rPr lang="de-DE" sz="2000" dirty="0" smtClean="0">
                <a:latin typeface="+mn-lt"/>
              </a:rPr>
              <a:t> a persistent </a:t>
            </a:r>
            <a:r>
              <a:rPr lang="de-DE" sz="2000" dirty="0" err="1" smtClean="0">
                <a:latin typeface="+mn-lt"/>
              </a:rPr>
              <a:t>feature</a:t>
            </a:r>
            <a:r>
              <a:rPr lang="de-DE" sz="2000" dirty="0" smtClean="0">
                <a:latin typeface="+mn-lt"/>
              </a:rPr>
              <a:t> at </a:t>
            </a:r>
            <a:r>
              <a:rPr lang="de-DE" sz="2000" dirty="0" err="1" smtClean="0">
                <a:latin typeface="+mn-lt"/>
              </a:rPr>
              <a:t>middle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and</a:t>
            </a:r>
            <a:r>
              <a:rPr lang="de-DE" sz="2000" dirty="0" smtClean="0">
                <a:latin typeface="+mn-lt"/>
              </a:rPr>
              <a:t> high </a:t>
            </a:r>
            <a:r>
              <a:rPr lang="de-DE" sz="2000" dirty="0" err="1" smtClean="0">
                <a:latin typeface="+mn-lt"/>
              </a:rPr>
              <a:t>latitudes</a:t>
            </a:r>
            <a:r>
              <a:rPr lang="de-DE" sz="2000" dirty="0" smtClean="0">
                <a:latin typeface="+mn-lt"/>
              </a:rPr>
              <a:t> in </a:t>
            </a:r>
            <a:r>
              <a:rPr lang="de-DE" sz="2000" dirty="0" err="1" smtClean="0">
                <a:latin typeface="+mn-lt"/>
              </a:rPr>
              <a:t>both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hemispheres</a:t>
            </a:r>
            <a:r>
              <a:rPr lang="de-DE" sz="2000" dirty="0" smtClean="0">
                <a:latin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052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kd015\Documents\ATLAS\newstuff\therm2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77110"/>
            <a:ext cx="8779470" cy="367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-82550" y="1494"/>
            <a:ext cx="9324975" cy="70788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2000" dirty="0" err="1" smtClean="0">
                <a:latin typeface="+mj-lt"/>
              </a:rPr>
              <a:t>Resolved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>
                <a:latin typeface="+mj-lt"/>
              </a:rPr>
              <a:t>s</a:t>
            </a:r>
            <a:r>
              <a:rPr lang="de-DE" altLang="de-DE" sz="2000" dirty="0" err="1" smtClean="0">
                <a:latin typeface="+mj-lt"/>
              </a:rPr>
              <a:t>econdary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and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tertiary</a:t>
            </a:r>
            <a:r>
              <a:rPr lang="de-DE" altLang="de-DE" sz="2000" dirty="0" smtClean="0">
                <a:latin typeface="+mj-lt"/>
              </a:rPr>
              <a:t> GWs in </a:t>
            </a:r>
            <a:r>
              <a:rPr lang="de-DE" altLang="de-DE" sz="2000" dirty="0" err="1" smtClean="0">
                <a:latin typeface="+mj-lt"/>
              </a:rPr>
              <a:t>the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lower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thermosphere</a:t>
            </a:r>
            <a:r>
              <a:rPr lang="de-DE" altLang="de-DE" sz="2000" dirty="0" smtClean="0">
                <a:latin typeface="+mj-lt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2000" dirty="0" err="1" smtClean="0">
                <a:latin typeface="+mj-lt"/>
              </a:rPr>
              <a:t>Preliminary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results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with</a:t>
            </a:r>
            <a:r>
              <a:rPr lang="de-DE" altLang="de-DE" sz="2000" dirty="0" smtClean="0">
                <a:latin typeface="+mj-lt"/>
              </a:rPr>
              <a:t> a </a:t>
            </a:r>
            <a:r>
              <a:rPr lang="de-DE" altLang="de-DE" sz="2000" dirty="0" err="1" smtClean="0">
                <a:latin typeface="+mj-lt"/>
              </a:rPr>
              <a:t>model</a:t>
            </a:r>
            <a:r>
              <a:rPr lang="de-DE" altLang="de-DE" sz="2000" dirty="0" smtClean="0">
                <a:latin typeface="+mj-lt"/>
              </a:rPr>
              <a:t> top at z~200 km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11560" y="2059044"/>
            <a:ext cx="2088232" cy="400110"/>
          </a:xfrm>
          <a:prstGeom prst="rect">
            <a:avLst/>
          </a:prstGeom>
          <a:solidFill>
            <a:srgbClr val="F5FEA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000" dirty="0" err="1" smtClean="0">
                <a:latin typeface="+mn-lt"/>
              </a:rPr>
              <a:t>secondary</a:t>
            </a:r>
            <a:r>
              <a:rPr lang="de-DE" sz="2000" dirty="0" smtClean="0">
                <a:latin typeface="+mn-lt"/>
              </a:rPr>
              <a:t> GWs</a:t>
            </a:r>
          </a:p>
        </p:txBody>
      </p:sp>
      <p:cxnSp>
        <p:nvCxnSpPr>
          <p:cNvPr id="8" name="Gerade Verbindung mit Pfeil 7"/>
          <p:cNvCxnSpPr/>
          <p:nvPr/>
        </p:nvCxnSpPr>
        <p:spPr>
          <a:xfrm flipH="1">
            <a:off x="1403648" y="2459154"/>
            <a:ext cx="632289" cy="176193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>
            <a:off x="2035937" y="2459154"/>
            <a:ext cx="1743976" cy="161791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H="1">
            <a:off x="1835697" y="2059044"/>
            <a:ext cx="2877566" cy="1729996"/>
          </a:xfrm>
          <a:prstGeom prst="straightConnector1">
            <a:avLst/>
          </a:prstGeom>
          <a:ln w="28575">
            <a:solidFill>
              <a:srgbClr val="1003B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3275856" y="1660738"/>
            <a:ext cx="2376264" cy="400110"/>
          </a:xfrm>
          <a:prstGeom prst="rect">
            <a:avLst/>
          </a:prstGeom>
          <a:solidFill>
            <a:srgbClr val="F5FEA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000" dirty="0" err="1">
                <a:solidFill>
                  <a:srgbClr val="1003BD"/>
                </a:solidFill>
                <a:latin typeface="+mn-lt"/>
              </a:rPr>
              <a:t>t</a:t>
            </a:r>
            <a:r>
              <a:rPr lang="de-DE" sz="2000" dirty="0" err="1" smtClean="0">
                <a:solidFill>
                  <a:srgbClr val="1003BD"/>
                </a:solidFill>
                <a:latin typeface="+mn-lt"/>
              </a:rPr>
              <a:t>ertiary</a:t>
            </a:r>
            <a:r>
              <a:rPr lang="de-DE" sz="2000" dirty="0" smtClean="0">
                <a:solidFill>
                  <a:srgbClr val="1003BD"/>
                </a:solidFill>
                <a:latin typeface="+mn-lt"/>
              </a:rPr>
              <a:t> GWs</a:t>
            </a:r>
            <a:r>
              <a:rPr lang="de-DE" sz="1600" dirty="0" smtClean="0">
                <a:solidFill>
                  <a:srgbClr val="1003BD"/>
                </a:solidFill>
                <a:latin typeface="+mn-lt"/>
              </a:rPr>
              <a:t> </a:t>
            </a:r>
          </a:p>
        </p:txBody>
      </p:sp>
      <p:cxnSp>
        <p:nvCxnSpPr>
          <p:cNvPr id="10" name="Gerade Verbindung mit Pfeil 9"/>
          <p:cNvCxnSpPr/>
          <p:nvPr/>
        </p:nvCxnSpPr>
        <p:spPr>
          <a:xfrm flipH="1">
            <a:off x="6027944" y="1884894"/>
            <a:ext cx="632288" cy="1688122"/>
          </a:xfrm>
          <a:prstGeom prst="straightConnector1">
            <a:avLst/>
          </a:prstGeom>
          <a:ln w="28575">
            <a:solidFill>
              <a:srgbClr val="66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6876256" y="1884894"/>
            <a:ext cx="1095904" cy="1649856"/>
          </a:xfrm>
          <a:prstGeom prst="straightConnector1">
            <a:avLst/>
          </a:prstGeom>
          <a:ln w="28575">
            <a:solidFill>
              <a:srgbClr val="66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5940152" y="1484784"/>
            <a:ext cx="1800200" cy="400110"/>
          </a:xfrm>
          <a:prstGeom prst="rect">
            <a:avLst/>
          </a:prstGeom>
          <a:solidFill>
            <a:srgbClr val="F5FEA0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000" dirty="0">
                <a:solidFill>
                  <a:srgbClr val="660066"/>
                </a:solidFill>
                <a:latin typeface="+mn-lt"/>
              </a:rPr>
              <a:t>t</a:t>
            </a:r>
            <a:r>
              <a:rPr lang="de-DE" sz="2000" dirty="0" smtClean="0">
                <a:solidFill>
                  <a:srgbClr val="660066"/>
                </a:solidFill>
                <a:latin typeface="+mn-lt"/>
              </a:rPr>
              <a:t>hermal </a:t>
            </a:r>
            <a:r>
              <a:rPr lang="de-DE" sz="2000" dirty="0" err="1" smtClean="0">
                <a:solidFill>
                  <a:srgbClr val="660066"/>
                </a:solidFill>
                <a:latin typeface="+mn-lt"/>
              </a:rPr>
              <a:t>tides</a:t>
            </a:r>
            <a:endParaRPr lang="de-DE" sz="2000" dirty="0" smtClean="0">
              <a:solidFill>
                <a:srgbClr val="66006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621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d015\Documents\ATLAS\brandnew\wpena.move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98176"/>
            <a:ext cx="6624736" cy="585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-82550" y="1494"/>
            <a:ext cx="9324975" cy="67710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800" dirty="0" err="1" smtClean="0">
                <a:latin typeface="+mj-lt"/>
              </a:rPr>
              <a:t>Resolved</a:t>
            </a:r>
            <a:r>
              <a:rPr lang="de-DE" altLang="de-DE" sz="1800" dirty="0" smtClean="0">
                <a:latin typeface="+mj-lt"/>
              </a:rPr>
              <a:t> </a:t>
            </a:r>
            <a:r>
              <a:rPr lang="de-DE" altLang="de-DE" sz="1800" dirty="0" err="1">
                <a:latin typeface="+mj-lt"/>
              </a:rPr>
              <a:t>s</a:t>
            </a:r>
            <a:r>
              <a:rPr lang="de-DE" altLang="de-DE" sz="1800" dirty="0" err="1" smtClean="0">
                <a:latin typeface="+mj-lt"/>
              </a:rPr>
              <a:t>econdary</a:t>
            </a:r>
            <a:r>
              <a:rPr lang="de-DE" altLang="de-DE" sz="1800" dirty="0" smtClean="0">
                <a:latin typeface="+mj-lt"/>
              </a:rPr>
              <a:t> </a:t>
            </a:r>
            <a:r>
              <a:rPr lang="de-DE" altLang="de-DE" sz="1800" dirty="0" err="1" smtClean="0">
                <a:latin typeface="+mj-lt"/>
              </a:rPr>
              <a:t>and</a:t>
            </a:r>
            <a:r>
              <a:rPr lang="de-DE" altLang="de-DE" sz="1800" dirty="0" smtClean="0">
                <a:latin typeface="+mj-lt"/>
              </a:rPr>
              <a:t> </a:t>
            </a:r>
            <a:r>
              <a:rPr lang="de-DE" altLang="de-DE" sz="1800" dirty="0" err="1" smtClean="0">
                <a:latin typeface="+mj-lt"/>
              </a:rPr>
              <a:t>tertiary</a:t>
            </a:r>
            <a:r>
              <a:rPr lang="de-DE" altLang="de-DE" sz="1800" dirty="0" smtClean="0">
                <a:latin typeface="+mj-lt"/>
              </a:rPr>
              <a:t> GWs in </a:t>
            </a:r>
            <a:r>
              <a:rPr lang="de-DE" altLang="de-DE" sz="1800" dirty="0" err="1" smtClean="0">
                <a:latin typeface="+mj-lt"/>
              </a:rPr>
              <a:t>the</a:t>
            </a:r>
            <a:r>
              <a:rPr lang="de-DE" altLang="de-DE" sz="1800" dirty="0" smtClean="0">
                <a:latin typeface="+mj-lt"/>
              </a:rPr>
              <a:t> </a:t>
            </a:r>
            <a:r>
              <a:rPr lang="de-DE" altLang="de-DE" sz="1800" dirty="0" err="1" smtClean="0">
                <a:latin typeface="+mj-lt"/>
              </a:rPr>
              <a:t>lower</a:t>
            </a:r>
            <a:r>
              <a:rPr lang="de-DE" altLang="de-DE" sz="1800" dirty="0" smtClean="0">
                <a:latin typeface="+mj-lt"/>
              </a:rPr>
              <a:t> </a:t>
            </a:r>
            <a:r>
              <a:rPr lang="de-DE" altLang="de-DE" sz="1800" dirty="0" err="1" smtClean="0">
                <a:latin typeface="+mj-lt"/>
              </a:rPr>
              <a:t>thermosphere</a:t>
            </a:r>
            <a:r>
              <a:rPr lang="de-DE" altLang="de-DE" sz="1800" dirty="0" smtClean="0">
                <a:latin typeface="+mj-lt"/>
              </a:rPr>
              <a:t>:</a:t>
            </a:r>
            <a:endParaRPr lang="de-DE" altLang="de-DE" sz="1800" dirty="0">
              <a:latin typeface="+mj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2000" dirty="0" err="1" smtClean="0">
                <a:latin typeface="+mj-lt"/>
              </a:rPr>
              <a:t>Vertical</a:t>
            </a:r>
            <a:r>
              <a:rPr lang="de-DE" altLang="de-DE" sz="2000" dirty="0" smtClean="0">
                <a:latin typeface="+mj-lt"/>
              </a:rPr>
              <a:t> wind (m/s)</a:t>
            </a:r>
          </a:p>
        </p:txBody>
      </p:sp>
    </p:spTree>
    <p:extLst>
      <p:ext uri="{BB962C8B-B14F-4D97-AF65-F5344CB8AC3E}">
        <p14:creationId xmlns:p14="http://schemas.microsoft.com/office/powerpoint/2010/main" val="420189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-82550" y="1494"/>
            <a:ext cx="9324975" cy="67710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800" dirty="0" err="1" smtClean="0">
                <a:latin typeface="+mj-lt"/>
              </a:rPr>
              <a:t>Resolved</a:t>
            </a:r>
            <a:r>
              <a:rPr lang="de-DE" altLang="de-DE" sz="1800" dirty="0" smtClean="0">
                <a:latin typeface="+mj-lt"/>
              </a:rPr>
              <a:t> </a:t>
            </a:r>
            <a:r>
              <a:rPr lang="de-DE" altLang="de-DE" sz="1800" dirty="0" err="1">
                <a:latin typeface="+mj-lt"/>
              </a:rPr>
              <a:t>s</a:t>
            </a:r>
            <a:r>
              <a:rPr lang="de-DE" altLang="de-DE" sz="1800" dirty="0" err="1" smtClean="0">
                <a:latin typeface="+mj-lt"/>
              </a:rPr>
              <a:t>econdary</a:t>
            </a:r>
            <a:r>
              <a:rPr lang="de-DE" altLang="de-DE" sz="1800" dirty="0" smtClean="0">
                <a:latin typeface="+mj-lt"/>
              </a:rPr>
              <a:t> </a:t>
            </a:r>
            <a:r>
              <a:rPr lang="de-DE" altLang="de-DE" sz="1800" dirty="0" err="1" smtClean="0">
                <a:latin typeface="+mj-lt"/>
              </a:rPr>
              <a:t>and</a:t>
            </a:r>
            <a:r>
              <a:rPr lang="de-DE" altLang="de-DE" sz="1800" dirty="0" smtClean="0">
                <a:latin typeface="+mj-lt"/>
              </a:rPr>
              <a:t> </a:t>
            </a:r>
            <a:r>
              <a:rPr lang="de-DE" altLang="de-DE" sz="1800" dirty="0" err="1" smtClean="0">
                <a:latin typeface="+mj-lt"/>
              </a:rPr>
              <a:t>tertiary</a:t>
            </a:r>
            <a:r>
              <a:rPr lang="de-DE" altLang="de-DE" sz="1800" dirty="0" smtClean="0">
                <a:latin typeface="+mj-lt"/>
              </a:rPr>
              <a:t> GWs in </a:t>
            </a:r>
            <a:r>
              <a:rPr lang="de-DE" altLang="de-DE" sz="1800" dirty="0" err="1" smtClean="0">
                <a:latin typeface="+mj-lt"/>
              </a:rPr>
              <a:t>the</a:t>
            </a:r>
            <a:r>
              <a:rPr lang="de-DE" altLang="de-DE" sz="1800" dirty="0" smtClean="0">
                <a:latin typeface="+mj-lt"/>
              </a:rPr>
              <a:t> </a:t>
            </a:r>
            <a:r>
              <a:rPr lang="de-DE" altLang="de-DE" sz="1800" dirty="0" err="1" smtClean="0">
                <a:latin typeface="+mj-lt"/>
              </a:rPr>
              <a:t>lower</a:t>
            </a:r>
            <a:r>
              <a:rPr lang="de-DE" altLang="de-DE" sz="1800" dirty="0" smtClean="0">
                <a:latin typeface="+mj-lt"/>
              </a:rPr>
              <a:t> </a:t>
            </a:r>
            <a:r>
              <a:rPr lang="de-DE" altLang="de-DE" sz="1800" dirty="0" err="1" smtClean="0">
                <a:latin typeface="+mj-lt"/>
              </a:rPr>
              <a:t>thermosphere</a:t>
            </a:r>
            <a:r>
              <a:rPr lang="de-DE" altLang="de-DE" sz="1800" dirty="0" smtClean="0">
                <a:latin typeface="+mj-lt"/>
              </a:rPr>
              <a:t>:</a:t>
            </a:r>
            <a:endParaRPr lang="de-DE" altLang="de-DE" sz="1800" dirty="0">
              <a:latin typeface="+mj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2000" dirty="0" err="1" smtClean="0">
                <a:latin typeface="+mj-lt"/>
              </a:rPr>
              <a:t>Vertical</a:t>
            </a:r>
            <a:r>
              <a:rPr lang="de-DE" altLang="de-DE" sz="2000" dirty="0" smtClean="0">
                <a:latin typeface="+mj-lt"/>
              </a:rPr>
              <a:t> wind (m/s)</a:t>
            </a:r>
          </a:p>
        </p:txBody>
      </p:sp>
      <p:pic>
        <p:nvPicPr>
          <p:cNvPr id="15362" name="Picture 2" descr="C:\Users\kd015\Documents\ATLAS\brandnew\wpena.1064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36712"/>
            <a:ext cx="6048672" cy="534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/>
          <p:cNvSpPr/>
          <p:nvPr/>
        </p:nvSpPr>
        <p:spPr>
          <a:xfrm>
            <a:off x="2361456" y="1268760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/>
          <p:cNvSpPr/>
          <p:nvPr/>
        </p:nvSpPr>
        <p:spPr>
          <a:xfrm>
            <a:off x="4788024" y="1268760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755577" y="6228601"/>
            <a:ext cx="7704855" cy="584775"/>
          </a:xfrm>
          <a:prstGeom prst="rect">
            <a:avLst/>
          </a:prstGeom>
          <a:solidFill>
            <a:srgbClr val="F5FEA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 smtClean="0">
                <a:latin typeface="+mn-lt"/>
              </a:rPr>
              <a:t>Concentric</a:t>
            </a:r>
            <a:r>
              <a:rPr lang="de-DE" sz="1600" dirty="0" smtClean="0">
                <a:latin typeface="+mn-lt"/>
              </a:rPr>
              <a:t> rings in </a:t>
            </a:r>
            <a:r>
              <a:rPr lang="de-DE" sz="1600" dirty="0" err="1" smtClean="0">
                <a:latin typeface="+mn-lt"/>
              </a:rPr>
              <a:t>the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lower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thermosphere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downstream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of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the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smtClean="0">
                <a:latin typeface="+mn-lt"/>
              </a:rPr>
              <a:t>GW </a:t>
            </a:r>
            <a:r>
              <a:rPr lang="de-DE" sz="1600" dirty="0" err="1" smtClean="0">
                <a:latin typeface="+mn-lt"/>
              </a:rPr>
              <a:t>hotspot</a:t>
            </a:r>
            <a:r>
              <a:rPr lang="de-DE" sz="1600" dirty="0" smtClean="0">
                <a:latin typeface="+mn-lt"/>
              </a:rPr>
              <a:t>: </a:t>
            </a:r>
          </a:p>
          <a:p>
            <a:pPr algn="ctr"/>
            <a:r>
              <a:rPr lang="de-DE" sz="1600" dirty="0" err="1" smtClean="0">
                <a:latin typeface="+mn-lt"/>
              </a:rPr>
              <a:t>Indication</a:t>
            </a:r>
            <a:r>
              <a:rPr lang="de-DE" sz="1600" dirty="0" smtClean="0">
                <a:latin typeface="+mn-lt"/>
              </a:rPr>
              <a:t> of </a:t>
            </a:r>
            <a:r>
              <a:rPr lang="de-DE" sz="1600" dirty="0" err="1" smtClean="0">
                <a:latin typeface="+mn-lt"/>
              </a:rPr>
              <a:t>tertiary</a:t>
            </a:r>
            <a:r>
              <a:rPr lang="de-DE" sz="1600" dirty="0" smtClean="0">
                <a:latin typeface="+mn-lt"/>
              </a:rPr>
              <a:t> GWs </a:t>
            </a:r>
            <a:r>
              <a:rPr lang="de-DE" sz="1600" dirty="0" err="1" smtClean="0">
                <a:latin typeface="+mn-lt"/>
              </a:rPr>
              <a:t>generated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by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the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body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forces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from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secondary</a:t>
            </a:r>
            <a:r>
              <a:rPr lang="de-DE" sz="1600" dirty="0" smtClean="0">
                <a:latin typeface="+mn-lt"/>
              </a:rPr>
              <a:t> GWs</a:t>
            </a:r>
          </a:p>
        </p:txBody>
      </p:sp>
    </p:spTree>
    <p:extLst>
      <p:ext uri="{BB962C8B-B14F-4D97-AF65-F5344CB8AC3E}">
        <p14:creationId xmlns:p14="http://schemas.microsoft.com/office/powerpoint/2010/main" val="366391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32"/>
          <a:stretch/>
        </p:blipFill>
        <p:spPr bwMode="auto">
          <a:xfrm>
            <a:off x="438150" y="764704"/>
            <a:ext cx="8094290" cy="267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59982"/>
            <a:ext cx="7920880" cy="270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-131398" y="-390"/>
            <a:ext cx="9324975" cy="646331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800" dirty="0" smtClean="0">
                <a:latin typeface="+mj-lt"/>
              </a:rPr>
              <a:t>Horizontal wind </a:t>
            </a:r>
            <a:r>
              <a:rPr lang="de-DE" altLang="de-DE" sz="1800" dirty="0" err="1" smtClean="0">
                <a:latin typeface="+mj-lt"/>
              </a:rPr>
              <a:t>variations</a:t>
            </a:r>
            <a:r>
              <a:rPr lang="de-DE" altLang="de-DE" sz="1800" dirty="0" smtClean="0">
                <a:latin typeface="+mj-lt"/>
              </a:rPr>
              <a:t> (</a:t>
            </a:r>
            <a:r>
              <a:rPr lang="de-DE" altLang="de-DE" sz="1800" dirty="0" err="1" smtClean="0">
                <a:latin typeface="+mj-lt"/>
              </a:rPr>
              <a:t>periods</a:t>
            </a:r>
            <a:r>
              <a:rPr lang="de-DE" altLang="de-DE" sz="1800" dirty="0" smtClean="0">
                <a:latin typeface="+mj-lt"/>
              </a:rPr>
              <a:t> &lt; 9 h) in </a:t>
            </a:r>
            <a:r>
              <a:rPr lang="de-DE" altLang="de-DE" sz="1800" dirty="0" err="1" smtClean="0">
                <a:latin typeface="+mj-lt"/>
              </a:rPr>
              <a:t>the</a:t>
            </a:r>
            <a:r>
              <a:rPr lang="de-DE" altLang="de-DE" sz="1800" dirty="0" smtClean="0">
                <a:latin typeface="+mj-lt"/>
              </a:rPr>
              <a:t> northern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800" dirty="0" err="1">
                <a:latin typeface="+mj-lt"/>
              </a:rPr>
              <a:t>m</a:t>
            </a:r>
            <a:r>
              <a:rPr lang="de-DE" altLang="de-DE" sz="1800" dirty="0" err="1" smtClean="0">
                <a:latin typeface="+mj-lt"/>
              </a:rPr>
              <a:t>esospher</a:t>
            </a:r>
            <a:r>
              <a:rPr lang="de-DE" altLang="de-DE" sz="1800" dirty="0" smtClean="0">
                <a:latin typeface="+mj-lt"/>
              </a:rPr>
              <a:t>/</a:t>
            </a:r>
            <a:r>
              <a:rPr lang="de-DE" altLang="de-DE" sz="1800" dirty="0" err="1" smtClean="0">
                <a:latin typeface="+mj-lt"/>
              </a:rPr>
              <a:t>lower</a:t>
            </a:r>
            <a:r>
              <a:rPr lang="de-DE" altLang="de-DE" sz="1800" dirty="0" smtClean="0">
                <a:latin typeface="+mj-lt"/>
              </a:rPr>
              <a:t> </a:t>
            </a:r>
            <a:r>
              <a:rPr lang="de-DE" altLang="de-DE" sz="1800" dirty="0" err="1" smtClean="0">
                <a:latin typeface="+mj-lt"/>
              </a:rPr>
              <a:t>thermosphere</a:t>
            </a:r>
            <a:r>
              <a:rPr lang="de-DE" altLang="de-DE" sz="1800" dirty="0" smtClean="0">
                <a:latin typeface="+mj-lt"/>
              </a:rPr>
              <a:t> (MLT) </a:t>
            </a:r>
            <a:r>
              <a:rPr lang="de-DE" altLang="de-DE" sz="1800" dirty="0" err="1" smtClean="0">
                <a:latin typeface="+mj-lt"/>
              </a:rPr>
              <a:t>based</a:t>
            </a:r>
            <a:r>
              <a:rPr lang="de-DE" altLang="de-DE" sz="1800" dirty="0" smtClean="0">
                <a:latin typeface="+mj-lt"/>
              </a:rPr>
              <a:t> on </a:t>
            </a:r>
            <a:r>
              <a:rPr lang="de-DE" altLang="de-DE" sz="1800" dirty="0" err="1" smtClean="0">
                <a:latin typeface="+mj-lt"/>
              </a:rPr>
              <a:t>radar</a:t>
            </a:r>
            <a:r>
              <a:rPr lang="de-DE" altLang="de-DE" sz="1800" dirty="0" smtClean="0">
                <a:latin typeface="+mj-lt"/>
              </a:rPr>
              <a:t> </a:t>
            </a:r>
            <a:r>
              <a:rPr lang="de-DE" altLang="de-DE" sz="1800" dirty="0" err="1" smtClean="0">
                <a:latin typeface="+mj-lt"/>
              </a:rPr>
              <a:t>measurements</a:t>
            </a:r>
            <a:endParaRPr lang="de-DE" altLang="de-DE" sz="1800" dirty="0" smtClean="0">
              <a:latin typeface="+mj-lt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51520" y="6165304"/>
            <a:ext cx="8712968" cy="584775"/>
          </a:xfrm>
          <a:prstGeom prst="rect">
            <a:avLst/>
          </a:prstGeom>
          <a:solidFill>
            <a:srgbClr val="F5FEA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+mn-lt"/>
              </a:rPr>
              <a:t>Semi-</a:t>
            </a:r>
            <a:r>
              <a:rPr lang="de-DE" sz="1600" dirty="0" err="1" smtClean="0">
                <a:latin typeface="+mn-lt"/>
              </a:rPr>
              <a:t>annual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variation</a:t>
            </a:r>
            <a:endParaRPr lang="de-DE" sz="16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+mn-lt"/>
              </a:rPr>
              <a:t>Maximum in </a:t>
            </a:r>
            <a:r>
              <a:rPr lang="de-DE" sz="1600" dirty="0" err="1" smtClean="0">
                <a:latin typeface="+mn-lt"/>
              </a:rPr>
              <a:t>the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mesopause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region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during</a:t>
            </a:r>
            <a:r>
              <a:rPr lang="de-DE" sz="1600" dirty="0" smtClean="0">
                <a:latin typeface="+mn-lt"/>
              </a:rPr>
              <a:t> wintertime </a:t>
            </a:r>
            <a:r>
              <a:rPr lang="de-DE" sz="1600" dirty="0" err="1" smtClean="0">
                <a:latin typeface="+mn-lt"/>
              </a:rPr>
              <a:t>is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stronger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than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during</a:t>
            </a:r>
            <a:r>
              <a:rPr lang="de-DE" sz="1600" dirty="0" smtClean="0">
                <a:latin typeface="+mn-lt"/>
              </a:rPr>
              <a:t> summertime. </a:t>
            </a:r>
            <a:endParaRPr lang="de-DE" sz="1600" dirty="0">
              <a:latin typeface="+mn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67240" y="5805730"/>
            <a:ext cx="2669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+mn-lt"/>
              </a:rPr>
              <a:t>(Hoffmann et al., 2010, JASTP)</a:t>
            </a:r>
            <a:endParaRPr lang="de-DE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800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-160338" y="1588"/>
            <a:ext cx="9324976" cy="43021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2200" dirty="0" smtClean="0">
                <a:latin typeface="+mj-lt"/>
              </a:rPr>
              <a:t>Surface </a:t>
            </a:r>
            <a:r>
              <a:rPr lang="de-DE" altLang="de-DE" sz="2200" dirty="0" err="1" smtClean="0">
                <a:latin typeface="+mj-lt"/>
              </a:rPr>
              <a:t>parameters</a:t>
            </a:r>
            <a:r>
              <a:rPr lang="de-DE" altLang="de-DE" sz="2200" dirty="0" smtClean="0">
                <a:latin typeface="+mj-lt"/>
              </a:rPr>
              <a:t> </a:t>
            </a:r>
            <a:r>
              <a:rPr lang="de-DE" altLang="de-DE" sz="2200" dirty="0" err="1" smtClean="0">
                <a:latin typeface="+mj-lt"/>
              </a:rPr>
              <a:t>and</a:t>
            </a:r>
            <a:r>
              <a:rPr lang="de-DE" altLang="de-DE" sz="2200" dirty="0" smtClean="0">
                <a:latin typeface="+mj-lt"/>
              </a:rPr>
              <a:t> </a:t>
            </a:r>
            <a:r>
              <a:rPr lang="de-DE" altLang="de-DE" sz="2200" dirty="0" err="1" smtClean="0">
                <a:latin typeface="+mj-lt"/>
              </a:rPr>
              <a:t>moisture</a:t>
            </a:r>
            <a:r>
              <a:rPr lang="de-DE" altLang="de-DE" sz="2200" dirty="0" smtClean="0">
                <a:latin typeface="+mj-lt"/>
              </a:rPr>
              <a:t> </a:t>
            </a:r>
            <a:r>
              <a:rPr lang="de-DE" altLang="de-DE" sz="2200" dirty="0" err="1" smtClean="0">
                <a:latin typeface="+mj-lt"/>
              </a:rPr>
              <a:t>cycle</a:t>
            </a:r>
            <a:endParaRPr lang="de-DE" altLang="de-DE" sz="2200" dirty="0" smtClean="0">
              <a:latin typeface="+mj-lt"/>
            </a:endParaRPr>
          </a:p>
        </p:txBody>
      </p:sp>
      <p:pic>
        <p:nvPicPr>
          <p:cNvPr id="1026" name="Picture 2" descr="C:\Users\kd015\Documents\PAPERS\secondaryGWs\sub2jgr\surfac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31" y="548680"/>
            <a:ext cx="8185717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22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411413" y="2152650"/>
            <a:ext cx="4464050" cy="80168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800" dirty="0">
                <a:latin typeface="+mn-lt"/>
              </a:rPr>
              <a:t>APE (</a:t>
            </a:r>
            <a:r>
              <a:rPr lang="de-DE" sz="2800" dirty="0" err="1">
                <a:latin typeface="+mn-lt"/>
              </a:rPr>
              <a:t>resolved</a:t>
            </a:r>
            <a:r>
              <a:rPr lang="de-DE" sz="2800" dirty="0">
                <a:latin typeface="+mn-lt"/>
              </a:rPr>
              <a:t> </a:t>
            </a:r>
            <a:r>
              <a:rPr lang="de-DE" sz="2800" dirty="0" err="1">
                <a:latin typeface="+mn-lt"/>
              </a:rPr>
              <a:t>flow</a:t>
            </a:r>
            <a:r>
              <a:rPr lang="de-DE" sz="2800" dirty="0">
                <a:latin typeface="+mn-lt"/>
              </a:rPr>
              <a:t>)</a:t>
            </a:r>
          </a:p>
          <a:p>
            <a:pPr algn="ctr">
              <a:defRPr/>
            </a:pPr>
            <a:r>
              <a:rPr lang="de-DE" dirty="0">
                <a:latin typeface="+mn-lt"/>
              </a:rPr>
              <a:t>(</a:t>
            </a:r>
            <a:r>
              <a:rPr lang="de-DE" dirty="0" err="1">
                <a:latin typeface="+mn-lt"/>
              </a:rPr>
              <a:t>wavelengths</a:t>
            </a:r>
            <a:r>
              <a:rPr lang="de-DE" dirty="0">
                <a:latin typeface="+mn-lt"/>
              </a:rPr>
              <a:t> larger </a:t>
            </a:r>
            <a:r>
              <a:rPr lang="de-DE" dirty="0" err="1">
                <a:latin typeface="+mn-lt"/>
              </a:rPr>
              <a:t>than</a:t>
            </a:r>
            <a:r>
              <a:rPr lang="de-DE" dirty="0">
                <a:latin typeface="+mn-lt"/>
              </a:rPr>
              <a:t> 500 km x 3 km)</a:t>
            </a:r>
          </a:p>
        </p:txBody>
      </p:sp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0" y="-26988"/>
            <a:ext cx="9144000" cy="52387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800" dirty="0" smtClean="0"/>
              <a:t> </a:t>
            </a:r>
            <a:r>
              <a:rPr lang="de-DE" altLang="de-DE" sz="2800" dirty="0" err="1"/>
              <a:t>E</a:t>
            </a:r>
            <a:r>
              <a:rPr lang="de-DE" altLang="de-DE" sz="2800" dirty="0" err="1" smtClean="0"/>
              <a:t>nergy</a:t>
            </a:r>
            <a:r>
              <a:rPr lang="de-DE" altLang="de-DE" sz="2800" dirty="0" smtClean="0"/>
              <a:t> </a:t>
            </a:r>
            <a:r>
              <a:rPr lang="de-DE" altLang="de-DE" sz="2800" dirty="0" err="1" smtClean="0"/>
              <a:t>transfers</a:t>
            </a:r>
            <a:r>
              <a:rPr lang="de-DE" altLang="de-DE" sz="2800" dirty="0" smtClean="0"/>
              <a:t> in </a:t>
            </a:r>
            <a:r>
              <a:rPr lang="de-DE" altLang="de-DE" sz="2800" dirty="0" err="1" smtClean="0"/>
              <a:t>conventional</a:t>
            </a:r>
            <a:r>
              <a:rPr lang="de-DE" altLang="de-DE" sz="2800" dirty="0" smtClean="0"/>
              <a:t> GCMs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191000" y="4716463"/>
            <a:ext cx="3960813" cy="800100"/>
          </a:xfrm>
          <a:prstGeom prst="rect">
            <a:avLst/>
          </a:prstGeom>
          <a:noFill/>
          <a:ln w="19050">
            <a:solidFill>
              <a:srgbClr val="660066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800" b="1" dirty="0" err="1">
                <a:solidFill>
                  <a:srgbClr val="660066"/>
                </a:solidFill>
                <a:latin typeface="+mn-lt"/>
              </a:rPr>
              <a:t>parameterized</a:t>
            </a:r>
            <a:r>
              <a:rPr lang="de-DE" sz="2800" b="1" dirty="0">
                <a:solidFill>
                  <a:srgbClr val="660066"/>
                </a:solidFill>
                <a:latin typeface="+mn-lt"/>
              </a:rPr>
              <a:t> GWs</a:t>
            </a:r>
          </a:p>
          <a:p>
            <a:pPr algn="ctr">
              <a:defRPr/>
            </a:pPr>
            <a:r>
              <a:rPr lang="de-DE" dirty="0">
                <a:solidFill>
                  <a:srgbClr val="660066"/>
                </a:solidFill>
                <a:latin typeface="+mn-lt"/>
              </a:rPr>
              <a:t>(</a:t>
            </a:r>
            <a:r>
              <a:rPr lang="de-DE" dirty="0" err="1">
                <a:solidFill>
                  <a:srgbClr val="660066"/>
                </a:solidFill>
                <a:latin typeface="+mn-lt"/>
              </a:rPr>
              <a:t>wavelengths</a:t>
            </a:r>
            <a:r>
              <a:rPr lang="de-DE" dirty="0">
                <a:solidFill>
                  <a:srgbClr val="660066"/>
                </a:solidFill>
                <a:latin typeface="+mn-lt"/>
              </a:rPr>
              <a:t> ~ 200 km x 5 km)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700338" y="3565525"/>
            <a:ext cx="4464050" cy="8001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800" dirty="0">
                <a:latin typeface="+mn-lt"/>
              </a:rPr>
              <a:t>KE (</a:t>
            </a:r>
            <a:r>
              <a:rPr lang="de-DE" sz="2800" dirty="0" err="1">
                <a:latin typeface="+mn-lt"/>
              </a:rPr>
              <a:t>resolved</a:t>
            </a:r>
            <a:r>
              <a:rPr lang="de-DE" sz="2800" dirty="0">
                <a:latin typeface="+mn-lt"/>
              </a:rPr>
              <a:t> </a:t>
            </a:r>
            <a:r>
              <a:rPr lang="de-DE" sz="2800" dirty="0" err="1">
                <a:latin typeface="+mn-lt"/>
              </a:rPr>
              <a:t>flow</a:t>
            </a:r>
            <a:r>
              <a:rPr lang="de-DE" sz="2800" dirty="0">
                <a:latin typeface="+mn-lt"/>
              </a:rPr>
              <a:t>)</a:t>
            </a:r>
          </a:p>
          <a:p>
            <a:pPr algn="ctr">
              <a:defRPr/>
            </a:pPr>
            <a:r>
              <a:rPr lang="de-DE" dirty="0">
                <a:latin typeface="+mn-lt"/>
              </a:rPr>
              <a:t>(</a:t>
            </a:r>
            <a:r>
              <a:rPr lang="de-DE" dirty="0" err="1">
                <a:latin typeface="+mn-lt"/>
              </a:rPr>
              <a:t>wavelengths</a:t>
            </a:r>
            <a:r>
              <a:rPr lang="de-DE" dirty="0">
                <a:latin typeface="+mn-lt"/>
              </a:rPr>
              <a:t> larger </a:t>
            </a:r>
            <a:r>
              <a:rPr lang="de-DE" dirty="0" err="1">
                <a:latin typeface="+mn-lt"/>
              </a:rPr>
              <a:t>than</a:t>
            </a:r>
            <a:r>
              <a:rPr lang="de-DE" dirty="0">
                <a:latin typeface="+mn-lt"/>
              </a:rPr>
              <a:t> 500 km x 3 km)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112838" y="5876925"/>
            <a:ext cx="4754562" cy="83185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400" b="1" dirty="0" err="1">
                <a:solidFill>
                  <a:srgbClr val="C00000"/>
                </a:solidFill>
                <a:latin typeface="+mn-lt"/>
              </a:rPr>
              <a:t>parameterized</a:t>
            </a:r>
            <a:r>
              <a:rPr lang="de-DE" sz="2400" b="1" dirty="0">
                <a:solidFill>
                  <a:srgbClr val="C00000"/>
                </a:solidFill>
                <a:latin typeface="+mn-lt"/>
              </a:rPr>
              <a:t> </a:t>
            </a:r>
          </a:p>
          <a:p>
            <a:pPr algn="ctr">
              <a:defRPr/>
            </a:pPr>
            <a:r>
              <a:rPr lang="de-DE" sz="2400" b="1" dirty="0" err="1">
                <a:solidFill>
                  <a:srgbClr val="C00000"/>
                </a:solidFill>
                <a:latin typeface="+mn-lt"/>
              </a:rPr>
              <a:t>macro-turbulence</a:t>
            </a:r>
            <a:endParaRPr lang="de-DE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411413" y="765175"/>
            <a:ext cx="4464050" cy="8001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800" dirty="0">
                <a:latin typeface="+mn-lt"/>
              </a:rPr>
              <a:t>TPE-APE (</a:t>
            </a:r>
            <a:r>
              <a:rPr lang="de-DE" sz="2800" dirty="0" err="1">
                <a:latin typeface="+mn-lt"/>
              </a:rPr>
              <a:t>resolved</a:t>
            </a:r>
            <a:r>
              <a:rPr lang="de-DE" sz="2800" dirty="0">
                <a:latin typeface="+mn-lt"/>
              </a:rPr>
              <a:t> </a:t>
            </a:r>
            <a:r>
              <a:rPr lang="de-DE" sz="2800" dirty="0" err="1">
                <a:latin typeface="+mn-lt"/>
              </a:rPr>
              <a:t>flow</a:t>
            </a:r>
            <a:r>
              <a:rPr lang="de-DE" sz="2800" dirty="0">
                <a:latin typeface="+mn-lt"/>
              </a:rPr>
              <a:t>)</a:t>
            </a:r>
          </a:p>
          <a:p>
            <a:pPr algn="ctr">
              <a:defRPr/>
            </a:pPr>
            <a:r>
              <a:rPr lang="de-DE" dirty="0">
                <a:latin typeface="+mn-lt"/>
              </a:rPr>
              <a:t>(</a:t>
            </a:r>
            <a:r>
              <a:rPr lang="de-DE" dirty="0" err="1">
                <a:latin typeface="+mn-lt"/>
              </a:rPr>
              <a:t>wavelengths</a:t>
            </a:r>
            <a:r>
              <a:rPr lang="de-DE" dirty="0">
                <a:latin typeface="+mn-lt"/>
              </a:rPr>
              <a:t> larger </a:t>
            </a:r>
            <a:r>
              <a:rPr lang="de-DE" dirty="0" err="1">
                <a:latin typeface="+mn-lt"/>
              </a:rPr>
              <a:t>than</a:t>
            </a:r>
            <a:r>
              <a:rPr lang="de-DE" dirty="0">
                <a:latin typeface="+mn-lt"/>
              </a:rPr>
              <a:t> 500 km x 3 km)</a:t>
            </a:r>
          </a:p>
        </p:txBody>
      </p:sp>
      <p:sp>
        <p:nvSpPr>
          <p:cNvPr id="8" name="Pfeil nach unten 7"/>
          <p:cNvSpPr/>
          <p:nvPr/>
        </p:nvSpPr>
        <p:spPr>
          <a:xfrm>
            <a:off x="4427538" y="1565275"/>
            <a:ext cx="628650" cy="568325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0000FF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401888" y="1651000"/>
            <a:ext cx="206533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FF0000"/>
                </a:solidFill>
                <a:latin typeface="+mn-lt"/>
              </a:rPr>
              <a:t>differential </a:t>
            </a:r>
            <a:r>
              <a:rPr lang="de-DE" dirty="0" err="1">
                <a:solidFill>
                  <a:srgbClr val="FF0000"/>
                </a:solidFill>
                <a:latin typeface="+mn-lt"/>
              </a:rPr>
              <a:t>heating</a:t>
            </a:r>
            <a:endParaRPr lang="de-DE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Pfeil nach unten 10"/>
          <p:cNvSpPr/>
          <p:nvPr/>
        </p:nvSpPr>
        <p:spPr>
          <a:xfrm>
            <a:off x="4572000" y="2954338"/>
            <a:ext cx="412750" cy="611187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0000FF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059113" y="3068638"/>
            <a:ext cx="116046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err="1">
                <a:latin typeface="+mn-lt"/>
              </a:rPr>
              <a:t>dynamics</a:t>
            </a:r>
            <a:endParaRPr lang="de-DE" dirty="0">
              <a:latin typeface="+mn-lt"/>
            </a:endParaRPr>
          </a:p>
        </p:txBody>
      </p:sp>
      <p:sp>
        <p:nvSpPr>
          <p:cNvPr id="13" name="Nach links gekrümmter Pfeil 12"/>
          <p:cNvSpPr/>
          <p:nvPr/>
        </p:nvSpPr>
        <p:spPr>
          <a:xfrm rot="11737874">
            <a:off x="500063" y="765175"/>
            <a:ext cx="1225550" cy="5430838"/>
          </a:xfrm>
          <a:prstGeom prst="curvedLeftArrow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5" name="Pfeil nach unten 14"/>
          <p:cNvSpPr/>
          <p:nvPr/>
        </p:nvSpPr>
        <p:spPr>
          <a:xfrm>
            <a:off x="2627313" y="4437063"/>
            <a:ext cx="360362" cy="1368425"/>
          </a:xfrm>
          <a:prstGeom prst="downArrow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0000FF"/>
              </a:solidFill>
            </a:endParaRPr>
          </a:p>
        </p:txBody>
      </p:sp>
      <p:sp>
        <p:nvSpPr>
          <p:cNvPr id="16" name="Pfeil nach unten 15"/>
          <p:cNvSpPr/>
          <p:nvPr/>
        </p:nvSpPr>
        <p:spPr>
          <a:xfrm>
            <a:off x="2390775" y="2997200"/>
            <a:ext cx="107950" cy="2808288"/>
          </a:xfrm>
          <a:prstGeom prst="downArrow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0000FF"/>
              </a:solidFill>
            </a:endParaRPr>
          </a:p>
        </p:txBody>
      </p:sp>
      <p:sp>
        <p:nvSpPr>
          <p:cNvPr id="17" name="Nach links gekrümmter Pfeil 16"/>
          <p:cNvSpPr/>
          <p:nvPr/>
        </p:nvSpPr>
        <p:spPr>
          <a:xfrm rot="17670207">
            <a:off x="6638131" y="5380832"/>
            <a:ext cx="536575" cy="1722438"/>
          </a:xfrm>
          <a:prstGeom prst="curvedLeftArrow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8" name="Pfeil nach unten 17"/>
          <p:cNvSpPr/>
          <p:nvPr/>
        </p:nvSpPr>
        <p:spPr>
          <a:xfrm>
            <a:off x="5373688" y="4384675"/>
            <a:ext cx="206375" cy="306388"/>
          </a:xfrm>
          <a:prstGeom prst="downArrow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0000FF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-36513" y="655638"/>
            <a:ext cx="1338263" cy="1477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dirty="0" err="1">
                <a:solidFill>
                  <a:srgbClr val="00B050"/>
                </a:solidFill>
                <a:latin typeface="+mn-lt"/>
              </a:rPr>
              <a:t>incomplete</a:t>
            </a:r>
            <a:endParaRPr lang="de-DE" dirty="0">
              <a:solidFill>
                <a:srgbClr val="00B050"/>
              </a:solidFill>
              <a:latin typeface="+mn-lt"/>
            </a:endParaRPr>
          </a:p>
          <a:p>
            <a:pPr algn="ctr">
              <a:defRPr/>
            </a:pPr>
            <a:r>
              <a:rPr lang="de-DE" dirty="0">
                <a:solidFill>
                  <a:srgbClr val="00B050"/>
                </a:solidFill>
                <a:latin typeface="+mn-lt"/>
              </a:rPr>
              <a:t>/ </a:t>
            </a:r>
            <a:r>
              <a:rPr lang="de-DE" dirty="0" err="1">
                <a:solidFill>
                  <a:srgbClr val="00B050"/>
                </a:solidFill>
                <a:latin typeface="+mn-lt"/>
              </a:rPr>
              <a:t>flawed</a:t>
            </a:r>
            <a:endParaRPr lang="de-DE" dirty="0">
              <a:solidFill>
                <a:srgbClr val="00B050"/>
              </a:solidFill>
              <a:latin typeface="+mn-lt"/>
            </a:endParaRPr>
          </a:p>
          <a:p>
            <a:pPr algn="ctr">
              <a:defRPr/>
            </a:pPr>
            <a:r>
              <a:rPr lang="de-DE" dirty="0" err="1">
                <a:solidFill>
                  <a:srgbClr val="00B050"/>
                </a:solidFill>
                <a:latin typeface="+mn-lt"/>
              </a:rPr>
              <a:t>dissipation</a:t>
            </a:r>
            <a:r>
              <a:rPr lang="de-DE" dirty="0">
                <a:solidFill>
                  <a:srgbClr val="00B050"/>
                </a:solidFill>
                <a:latin typeface="+mn-lt"/>
              </a:rPr>
              <a:t> </a:t>
            </a:r>
          </a:p>
          <a:p>
            <a:pPr algn="ctr">
              <a:defRPr/>
            </a:pPr>
            <a:r>
              <a:rPr lang="de-DE" dirty="0" err="1">
                <a:solidFill>
                  <a:srgbClr val="00B050"/>
                </a:solidFill>
                <a:latin typeface="+mn-lt"/>
              </a:rPr>
              <a:t>of</a:t>
            </a:r>
            <a:r>
              <a:rPr lang="de-DE" dirty="0">
                <a:solidFill>
                  <a:srgbClr val="00B050"/>
                </a:solidFill>
                <a:latin typeface="+mn-lt"/>
              </a:rPr>
              <a:t> KE </a:t>
            </a:r>
          </a:p>
          <a:p>
            <a:pPr algn="ctr">
              <a:defRPr/>
            </a:pPr>
            <a:r>
              <a:rPr lang="de-DE" dirty="0" err="1">
                <a:solidFill>
                  <a:srgbClr val="00B050"/>
                </a:solidFill>
                <a:latin typeface="+mn-lt"/>
              </a:rPr>
              <a:t>and</a:t>
            </a:r>
            <a:r>
              <a:rPr lang="de-DE" dirty="0">
                <a:solidFill>
                  <a:srgbClr val="00B050"/>
                </a:solidFill>
                <a:latin typeface="+mn-lt"/>
              </a:rPr>
              <a:t> APE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7092950" y="5589588"/>
            <a:ext cx="1439863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dirty="0" err="1">
                <a:solidFill>
                  <a:srgbClr val="009900"/>
                </a:solidFill>
                <a:latin typeface="+mn-lt"/>
              </a:rPr>
              <a:t>spurious</a:t>
            </a:r>
            <a:r>
              <a:rPr lang="de-DE" dirty="0">
                <a:solidFill>
                  <a:srgbClr val="009900"/>
                </a:solidFill>
                <a:latin typeface="+mn-lt"/>
              </a:rPr>
              <a:t> </a:t>
            </a:r>
            <a:r>
              <a:rPr lang="de-DE" dirty="0" err="1">
                <a:solidFill>
                  <a:srgbClr val="009900"/>
                </a:solidFill>
                <a:latin typeface="+mn-lt"/>
              </a:rPr>
              <a:t>loss</a:t>
            </a:r>
            <a:r>
              <a:rPr lang="de-DE" dirty="0">
                <a:solidFill>
                  <a:srgbClr val="009900"/>
                </a:solidFill>
                <a:latin typeface="+mn-lt"/>
              </a:rPr>
              <a:t> </a:t>
            </a:r>
            <a:r>
              <a:rPr lang="de-DE" dirty="0" err="1">
                <a:solidFill>
                  <a:srgbClr val="009900"/>
                </a:solidFill>
                <a:latin typeface="+mn-lt"/>
              </a:rPr>
              <a:t>of</a:t>
            </a:r>
            <a:r>
              <a:rPr lang="de-DE" dirty="0">
                <a:solidFill>
                  <a:srgbClr val="009900"/>
                </a:solidFill>
                <a:latin typeface="+mn-lt"/>
              </a:rPr>
              <a:t> </a:t>
            </a:r>
          </a:p>
          <a:p>
            <a:pPr algn="ctr">
              <a:defRPr/>
            </a:pPr>
            <a:r>
              <a:rPr lang="de-DE" dirty="0" err="1">
                <a:solidFill>
                  <a:srgbClr val="009900"/>
                </a:solidFill>
                <a:latin typeface="+mn-lt"/>
              </a:rPr>
              <a:t>of</a:t>
            </a:r>
            <a:r>
              <a:rPr lang="de-DE" dirty="0">
                <a:solidFill>
                  <a:srgbClr val="009900"/>
                </a:solidFill>
                <a:latin typeface="+mn-lt"/>
              </a:rPr>
              <a:t> KE</a:t>
            </a:r>
          </a:p>
        </p:txBody>
      </p:sp>
      <p:sp>
        <p:nvSpPr>
          <p:cNvPr id="21" name="Nach links gekrümmter Pfeil 20"/>
          <p:cNvSpPr/>
          <p:nvPr/>
        </p:nvSpPr>
        <p:spPr>
          <a:xfrm>
            <a:off x="8172450" y="5229225"/>
            <a:ext cx="338138" cy="1584325"/>
          </a:xfrm>
          <a:prstGeom prst="curvedLeftArrow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chemeClr val="tx1"/>
              </a:solidFill>
            </a:endParaRPr>
          </a:p>
        </p:txBody>
      </p:sp>
      <p:cxnSp>
        <p:nvCxnSpPr>
          <p:cNvPr id="23" name="Gerade Verbindung mit Pfeil 22"/>
          <p:cNvCxnSpPr/>
          <p:nvPr/>
        </p:nvCxnSpPr>
        <p:spPr>
          <a:xfrm>
            <a:off x="4067175" y="5805488"/>
            <a:ext cx="1397000" cy="6254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flipH="1">
            <a:off x="3859213" y="5189538"/>
            <a:ext cx="331787" cy="669925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2987675" y="4686300"/>
            <a:ext cx="12239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600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vertical</a:t>
            </a:r>
            <a:endParaRPr lang="de-DE" sz="16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algn="ctr">
              <a:defRPr/>
            </a:pPr>
            <a:r>
              <a:rPr lang="de-DE" sz="1600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diffusion</a:t>
            </a:r>
            <a:r>
              <a:rPr lang="de-DE" sz="16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</a:p>
          <a:p>
            <a:pPr algn="ctr">
              <a:defRPr/>
            </a:pPr>
            <a:r>
              <a:rPr lang="de-DE" sz="1600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coefficient</a:t>
            </a:r>
            <a:endParaRPr lang="de-DE" sz="16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619125" y="4581525"/>
            <a:ext cx="1865313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dirty="0" err="1">
                <a:solidFill>
                  <a:srgbClr val="0000FF"/>
                </a:solidFill>
                <a:latin typeface="+mn-lt"/>
              </a:rPr>
              <a:t>diffusion</a:t>
            </a:r>
            <a:r>
              <a:rPr lang="de-DE" dirty="0">
                <a:solidFill>
                  <a:srgbClr val="0000FF"/>
                </a:solidFill>
                <a:latin typeface="+mn-lt"/>
              </a:rPr>
              <a:t> </a:t>
            </a:r>
          </a:p>
          <a:p>
            <a:pPr algn="ctr">
              <a:defRPr/>
            </a:pPr>
            <a:r>
              <a:rPr lang="de-DE" dirty="0" err="1">
                <a:solidFill>
                  <a:srgbClr val="0000FF"/>
                </a:solidFill>
                <a:latin typeface="+mn-lt"/>
              </a:rPr>
              <a:t>of</a:t>
            </a:r>
            <a:r>
              <a:rPr lang="de-DE" dirty="0">
                <a:solidFill>
                  <a:srgbClr val="0000FF"/>
                </a:solidFill>
                <a:latin typeface="+mn-lt"/>
              </a:rPr>
              <a:t> sensible </a:t>
            </a:r>
            <a:r>
              <a:rPr lang="de-DE" dirty="0" err="1">
                <a:solidFill>
                  <a:srgbClr val="0000FF"/>
                </a:solidFill>
                <a:latin typeface="+mn-lt"/>
              </a:rPr>
              <a:t>heat</a:t>
            </a:r>
            <a:r>
              <a:rPr lang="de-DE" dirty="0">
                <a:solidFill>
                  <a:srgbClr val="0000FF"/>
                </a:solidFill>
                <a:latin typeface="+mn-lt"/>
              </a:rPr>
              <a:t> </a:t>
            </a:r>
          </a:p>
          <a:p>
            <a:pPr algn="ctr">
              <a:defRPr/>
            </a:pPr>
            <a:r>
              <a:rPr lang="de-DE" dirty="0" err="1">
                <a:solidFill>
                  <a:srgbClr val="0000FF"/>
                </a:solidFill>
                <a:latin typeface="+mn-lt"/>
              </a:rPr>
              <a:t>and</a:t>
            </a:r>
            <a:r>
              <a:rPr lang="de-DE" dirty="0">
                <a:solidFill>
                  <a:srgbClr val="0000FF"/>
                </a:solidFill>
                <a:latin typeface="+mn-lt"/>
              </a:rPr>
              <a:t> </a:t>
            </a:r>
            <a:r>
              <a:rPr lang="de-DE" dirty="0" err="1">
                <a:solidFill>
                  <a:srgbClr val="0000FF"/>
                </a:solidFill>
                <a:latin typeface="+mn-lt"/>
              </a:rPr>
              <a:t>momentum</a:t>
            </a:r>
            <a:endParaRPr lang="de-DE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319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3"/>
          <a:stretch/>
        </p:blipFill>
        <p:spPr bwMode="auto">
          <a:xfrm>
            <a:off x="107503" y="132209"/>
            <a:ext cx="8910787" cy="6609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260024" y="2751972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n-lt"/>
              </a:rPr>
              <a:t>0 ≈</a:t>
            </a:r>
            <a:endParaRPr lang="de-DE" dirty="0">
              <a:latin typeface="+mn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187624" y="3616068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+mn-lt"/>
              </a:rPr>
              <a:t>0 ≈</a:t>
            </a:r>
            <a:endParaRPr lang="de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971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411413" y="2309813"/>
            <a:ext cx="4464050" cy="11699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800" dirty="0">
                <a:latin typeface="+mn-lt"/>
              </a:rPr>
              <a:t>APE (</a:t>
            </a:r>
            <a:r>
              <a:rPr lang="de-DE" sz="2800" dirty="0" err="1">
                <a:latin typeface="+mn-lt"/>
              </a:rPr>
              <a:t>resolved</a:t>
            </a:r>
            <a:r>
              <a:rPr lang="de-DE" sz="2800" dirty="0">
                <a:latin typeface="+mn-lt"/>
              </a:rPr>
              <a:t> </a:t>
            </a:r>
            <a:r>
              <a:rPr lang="de-DE" sz="2800" dirty="0" err="1">
                <a:latin typeface="+mn-lt"/>
              </a:rPr>
              <a:t>flow</a:t>
            </a:r>
            <a:r>
              <a:rPr lang="de-DE" sz="2800" dirty="0">
                <a:latin typeface="+mn-lt"/>
              </a:rPr>
              <a:t>)</a:t>
            </a:r>
          </a:p>
          <a:p>
            <a:pPr algn="ctr">
              <a:defRPr/>
            </a:pPr>
            <a:r>
              <a:rPr lang="de-DE" dirty="0" err="1">
                <a:latin typeface="+mn-lt"/>
              </a:rPr>
              <a:t>wavelengths</a:t>
            </a:r>
            <a:r>
              <a:rPr lang="de-DE" dirty="0">
                <a:latin typeface="+mn-lt"/>
              </a:rPr>
              <a:t> larger </a:t>
            </a:r>
            <a:r>
              <a:rPr lang="de-DE" dirty="0" err="1">
                <a:latin typeface="+mn-lt"/>
              </a:rPr>
              <a:t>than</a:t>
            </a:r>
            <a:r>
              <a:rPr lang="de-DE" dirty="0">
                <a:latin typeface="+mn-lt"/>
              </a:rPr>
              <a:t> </a:t>
            </a:r>
            <a:r>
              <a:rPr lang="de-DE" b="1" dirty="0">
                <a:latin typeface="+mn-lt"/>
              </a:rPr>
              <a:t>200 km x 1 km, </a:t>
            </a:r>
            <a:r>
              <a:rPr lang="de-DE" sz="2400" b="1" dirty="0" err="1">
                <a:solidFill>
                  <a:srgbClr val="660066"/>
                </a:solidFill>
                <a:latin typeface="+mn-lt"/>
              </a:rPr>
              <a:t>including</a:t>
            </a:r>
            <a:r>
              <a:rPr lang="de-DE" sz="2400" b="1" dirty="0">
                <a:solidFill>
                  <a:srgbClr val="660066"/>
                </a:solidFill>
                <a:latin typeface="+mn-lt"/>
              </a:rPr>
              <a:t> </a:t>
            </a:r>
            <a:r>
              <a:rPr lang="de-DE" sz="2400" b="1" dirty="0" err="1">
                <a:solidFill>
                  <a:srgbClr val="660066"/>
                </a:solidFill>
                <a:latin typeface="+mn-lt"/>
              </a:rPr>
              <a:t>resolved</a:t>
            </a:r>
            <a:r>
              <a:rPr lang="de-DE" sz="2400" b="1" dirty="0">
                <a:solidFill>
                  <a:srgbClr val="660066"/>
                </a:solidFill>
                <a:latin typeface="+mn-lt"/>
              </a:rPr>
              <a:t> GWs</a:t>
            </a:r>
            <a:r>
              <a:rPr lang="de-DE" sz="2400" dirty="0">
                <a:solidFill>
                  <a:srgbClr val="660066"/>
                </a:solidFill>
                <a:latin typeface="+mn-lt"/>
              </a:rPr>
              <a:t>)</a:t>
            </a:r>
          </a:p>
        </p:txBody>
      </p:sp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0" y="-4763"/>
            <a:ext cx="9144000" cy="83026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2400" dirty="0" err="1" smtClean="0"/>
              <a:t>Energy</a:t>
            </a:r>
            <a:r>
              <a:rPr lang="de-DE" altLang="de-DE" sz="2400" dirty="0" smtClean="0"/>
              <a:t> </a:t>
            </a:r>
            <a:r>
              <a:rPr lang="de-DE" altLang="de-DE" sz="2400" dirty="0" err="1" smtClean="0"/>
              <a:t>transfers</a:t>
            </a:r>
            <a:r>
              <a:rPr lang="de-DE" altLang="de-DE" sz="2400" dirty="0" smtClean="0"/>
              <a:t> in a GW-</a:t>
            </a:r>
            <a:r>
              <a:rPr lang="de-DE" altLang="de-DE" sz="2400" dirty="0" err="1" smtClean="0"/>
              <a:t>resolving</a:t>
            </a:r>
            <a:r>
              <a:rPr lang="de-DE" altLang="de-DE" sz="2400" dirty="0" smtClean="0"/>
              <a:t> GCM </a:t>
            </a:r>
            <a:r>
              <a:rPr lang="de-DE" altLang="de-DE" sz="2400" dirty="0" err="1" smtClean="0"/>
              <a:t>with</a:t>
            </a:r>
            <a:r>
              <a:rPr lang="de-DE" altLang="de-DE" sz="2400" dirty="0" smtClean="0"/>
              <a:t> </a:t>
            </a:r>
            <a:r>
              <a:rPr lang="de-DE" altLang="de-DE" sz="2400" dirty="0" err="1" smtClean="0"/>
              <a:t>consistent</a:t>
            </a:r>
            <a:r>
              <a:rPr lang="de-DE" altLang="de-DE" sz="2400" dirty="0" smtClean="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2400" dirty="0" err="1" smtClean="0"/>
              <a:t>subgrid-scale</a:t>
            </a:r>
            <a:r>
              <a:rPr lang="de-DE" altLang="de-DE" sz="2400" dirty="0" smtClean="0"/>
              <a:t> </a:t>
            </a:r>
            <a:r>
              <a:rPr lang="de-DE" altLang="de-DE" sz="2400" dirty="0" err="1" smtClean="0"/>
              <a:t>diffusion</a:t>
            </a:r>
            <a:r>
              <a:rPr lang="de-DE" altLang="de-DE" sz="2400" dirty="0" smtClean="0"/>
              <a:t> (</a:t>
            </a:r>
            <a:r>
              <a:rPr lang="de-DE" altLang="de-DE" sz="2400" dirty="0" err="1" smtClean="0"/>
              <a:t>concept</a:t>
            </a:r>
            <a:r>
              <a:rPr lang="de-DE" altLang="de-DE" sz="2400" dirty="0" smtClean="0"/>
              <a:t> </a:t>
            </a:r>
            <a:r>
              <a:rPr lang="de-DE" altLang="de-DE" sz="2400" dirty="0" err="1"/>
              <a:t>of</a:t>
            </a:r>
            <a:r>
              <a:rPr lang="de-DE" altLang="de-DE" sz="2400" dirty="0"/>
              <a:t> </a:t>
            </a:r>
            <a:r>
              <a:rPr lang="de-DE" altLang="de-DE" sz="2400" dirty="0" err="1"/>
              <a:t>the</a:t>
            </a:r>
            <a:r>
              <a:rPr lang="de-DE" altLang="de-DE" sz="2400" dirty="0"/>
              <a:t> </a:t>
            </a:r>
            <a:r>
              <a:rPr lang="de-DE" altLang="de-DE" sz="2400" dirty="0" smtClean="0"/>
              <a:t>KMCM):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411413" y="5643563"/>
            <a:ext cx="4495800" cy="954087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800" b="1" dirty="0" err="1">
                <a:solidFill>
                  <a:srgbClr val="C00000"/>
                </a:solidFill>
                <a:latin typeface="+mn-lt"/>
              </a:rPr>
              <a:t>parameterized</a:t>
            </a:r>
            <a:r>
              <a:rPr lang="de-DE" sz="2800" b="1" dirty="0">
                <a:solidFill>
                  <a:srgbClr val="C00000"/>
                </a:solidFill>
                <a:latin typeface="+mn-lt"/>
              </a:rPr>
              <a:t> </a:t>
            </a:r>
          </a:p>
          <a:p>
            <a:pPr algn="ctr">
              <a:defRPr/>
            </a:pPr>
            <a:r>
              <a:rPr lang="de-DE" sz="2800" b="1" dirty="0" err="1">
                <a:solidFill>
                  <a:srgbClr val="C00000"/>
                </a:solidFill>
                <a:latin typeface="+mn-lt"/>
              </a:rPr>
              <a:t>macro-turbulence</a:t>
            </a:r>
            <a:endParaRPr lang="de-DE" sz="2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411413" y="4000500"/>
            <a:ext cx="4464050" cy="116998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800" dirty="0">
                <a:latin typeface="+mn-lt"/>
              </a:rPr>
              <a:t>KE (</a:t>
            </a:r>
            <a:r>
              <a:rPr lang="de-DE" sz="2800" dirty="0" err="1">
                <a:latin typeface="+mn-lt"/>
              </a:rPr>
              <a:t>resolved</a:t>
            </a:r>
            <a:r>
              <a:rPr lang="de-DE" sz="2800" dirty="0">
                <a:latin typeface="+mn-lt"/>
              </a:rPr>
              <a:t> </a:t>
            </a:r>
            <a:r>
              <a:rPr lang="de-DE" sz="2800" dirty="0" err="1">
                <a:latin typeface="+mn-lt"/>
              </a:rPr>
              <a:t>flow</a:t>
            </a:r>
            <a:r>
              <a:rPr lang="de-DE" sz="2800" dirty="0">
                <a:latin typeface="+mn-lt"/>
              </a:rPr>
              <a:t>)</a:t>
            </a:r>
          </a:p>
          <a:p>
            <a:pPr algn="ctr">
              <a:defRPr/>
            </a:pPr>
            <a:r>
              <a:rPr lang="de-DE" dirty="0" err="1">
                <a:latin typeface="+mn-lt"/>
              </a:rPr>
              <a:t>wavelengths</a:t>
            </a:r>
            <a:r>
              <a:rPr lang="de-DE" dirty="0">
                <a:latin typeface="+mn-lt"/>
              </a:rPr>
              <a:t> larger </a:t>
            </a:r>
            <a:r>
              <a:rPr lang="de-DE" dirty="0" err="1">
                <a:latin typeface="+mn-lt"/>
              </a:rPr>
              <a:t>than</a:t>
            </a:r>
            <a:r>
              <a:rPr lang="de-DE" dirty="0">
                <a:latin typeface="+mn-lt"/>
              </a:rPr>
              <a:t> </a:t>
            </a:r>
            <a:r>
              <a:rPr lang="de-DE" b="1" dirty="0">
                <a:latin typeface="+mn-lt"/>
              </a:rPr>
              <a:t>200 km x 1 km,</a:t>
            </a:r>
          </a:p>
          <a:p>
            <a:pPr algn="ctr">
              <a:defRPr/>
            </a:pPr>
            <a:r>
              <a:rPr lang="de-DE" sz="2400" b="1" dirty="0" err="1">
                <a:solidFill>
                  <a:srgbClr val="660066"/>
                </a:solidFill>
                <a:latin typeface="+mn-lt"/>
              </a:rPr>
              <a:t>including</a:t>
            </a:r>
            <a:r>
              <a:rPr lang="de-DE" sz="2400" b="1" dirty="0">
                <a:solidFill>
                  <a:srgbClr val="660066"/>
                </a:solidFill>
                <a:latin typeface="+mn-lt"/>
              </a:rPr>
              <a:t> </a:t>
            </a:r>
            <a:r>
              <a:rPr lang="de-DE" sz="2400" b="1" dirty="0" err="1">
                <a:solidFill>
                  <a:srgbClr val="660066"/>
                </a:solidFill>
                <a:latin typeface="+mn-lt"/>
              </a:rPr>
              <a:t>resolved</a:t>
            </a:r>
            <a:r>
              <a:rPr lang="de-DE" sz="2400" b="1" dirty="0">
                <a:solidFill>
                  <a:srgbClr val="660066"/>
                </a:solidFill>
                <a:latin typeface="+mn-lt"/>
              </a:rPr>
              <a:t> GWs</a:t>
            </a:r>
            <a:endParaRPr lang="de-DE" dirty="0">
              <a:latin typeface="+mn-lt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411413" y="1117600"/>
            <a:ext cx="4464050" cy="5238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800" dirty="0">
                <a:latin typeface="+mn-lt"/>
              </a:rPr>
              <a:t>TPE-APE (</a:t>
            </a:r>
            <a:r>
              <a:rPr lang="de-DE" sz="2800" dirty="0" err="1">
                <a:latin typeface="+mn-lt"/>
              </a:rPr>
              <a:t>resolved</a:t>
            </a:r>
            <a:r>
              <a:rPr lang="de-DE" sz="2800" dirty="0">
                <a:latin typeface="+mn-lt"/>
              </a:rPr>
              <a:t> </a:t>
            </a:r>
            <a:r>
              <a:rPr lang="de-DE" sz="2800" dirty="0" err="1">
                <a:latin typeface="+mn-lt"/>
              </a:rPr>
              <a:t>flow</a:t>
            </a:r>
            <a:r>
              <a:rPr lang="de-DE" sz="2800" dirty="0">
                <a:latin typeface="+mn-lt"/>
              </a:rPr>
              <a:t>)</a:t>
            </a:r>
          </a:p>
        </p:txBody>
      </p:sp>
      <p:sp>
        <p:nvSpPr>
          <p:cNvPr id="8" name="Pfeil nach unten 7"/>
          <p:cNvSpPr/>
          <p:nvPr/>
        </p:nvSpPr>
        <p:spPr>
          <a:xfrm>
            <a:off x="4448175" y="1720850"/>
            <a:ext cx="628650" cy="568325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0000FF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411413" y="1847850"/>
            <a:ext cx="206533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FF0000"/>
                </a:solidFill>
                <a:latin typeface="+mn-lt"/>
              </a:rPr>
              <a:t>differential </a:t>
            </a:r>
            <a:r>
              <a:rPr lang="de-DE" dirty="0" err="1">
                <a:solidFill>
                  <a:srgbClr val="FF0000"/>
                </a:solidFill>
                <a:latin typeface="+mn-lt"/>
              </a:rPr>
              <a:t>heating</a:t>
            </a:r>
            <a:endParaRPr lang="de-DE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Pfeil nach unten 10"/>
          <p:cNvSpPr/>
          <p:nvPr/>
        </p:nvSpPr>
        <p:spPr>
          <a:xfrm>
            <a:off x="4572000" y="3498850"/>
            <a:ext cx="412750" cy="484188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0000FF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059113" y="3557588"/>
            <a:ext cx="116046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0000FF"/>
                </a:solidFill>
                <a:latin typeface="+mn-lt"/>
              </a:rPr>
              <a:t>dynamics</a:t>
            </a:r>
            <a:endParaRPr lang="de-DE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3" name="Nach links gekrümmter Pfeil 12"/>
          <p:cNvSpPr/>
          <p:nvPr/>
        </p:nvSpPr>
        <p:spPr>
          <a:xfrm rot="10800000">
            <a:off x="611188" y="920750"/>
            <a:ext cx="1730375" cy="5400675"/>
          </a:xfrm>
          <a:prstGeom prst="curvedLeftArrow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Nach links gekrümmter Pfeil 16"/>
          <p:cNvSpPr/>
          <p:nvPr/>
        </p:nvSpPr>
        <p:spPr>
          <a:xfrm>
            <a:off x="6907213" y="2649538"/>
            <a:ext cx="760412" cy="3609975"/>
          </a:xfrm>
          <a:prstGeom prst="curvedLeftArrow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90563" y="3368675"/>
            <a:ext cx="1468437" cy="1016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2000" dirty="0" err="1">
                <a:solidFill>
                  <a:srgbClr val="0000FF"/>
                </a:solidFill>
                <a:latin typeface="+mn-lt"/>
              </a:rPr>
              <a:t>dissipation</a:t>
            </a:r>
            <a:r>
              <a:rPr lang="de-DE" sz="2000" dirty="0">
                <a:solidFill>
                  <a:srgbClr val="0000FF"/>
                </a:solidFill>
                <a:latin typeface="+mn-lt"/>
              </a:rPr>
              <a:t> </a:t>
            </a:r>
          </a:p>
          <a:p>
            <a:pPr algn="ctr">
              <a:defRPr/>
            </a:pPr>
            <a:r>
              <a:rPr lang="de-DE" sz="2000" dirty="0" err="1">
                <a:solidFill>
                  <a:srgbClr val="0000FF"/>
                </a:solidFill>
                <a:latin typeface="+mn-lt"/>
              </a:rPr>
              <a:t>of</a:t>
            </a:r>
            <a:r>
              <a:rPr lang="de-DE" sz="2000" dirty="0">
                <a:solidFill>
                  <a:srgbClr val="0000FF"/>
                </a:solidFill>
                <a:latin typeface="+mn-lt"/>
              </a:rPr>
              <a:t> KE </a:t>
            </a:r>
          </a:p>
          <a:p>
            <a:pPr algn="ctr">
              <a:defRPr/>
            </a:pPr>
            <a:r>
              <a:rPr lang="de-DE" sz="2000" dirty="0" err="1">
                <a:solidFill>
                  <a:srgbClr val="0000FF"/>
                </a:solidFill>
                <a:latin typeface="+mn-lt"/>
              </a:rPr>
              <a:t>and</a:t>
            </a:r>
            <a:r>
              <a:rPr lang="de-DE" sz="2000" dirty="0">
                <a:solidFill>
                  <a:srgbClr val="0000FF"/>
                </a:solidFill>
                <a:latin typeface="+mn-lt"/>
              </a:rPr>
              <a:t> APE</a:t>
            </a:r>
          </a:p>
        </p:txBody>
      </p:sp>
      <p:cxnSp>
        <p:nvCxnSpPr>
          <p:cNvPr id="23" name="Gerade Verbindung mit Pfeil 22"/>
          <p:cNvCxnSpPr/>
          <p:nvPr/>
        </p:nvCxnSpPr>
        <p:spPr>
          <a:xfrm>
            <a:off x="4067175" y="5961063"/>
            <a:ext cx="1397000" cy="6270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feil nach unten 24"/>
          <p:cNvSpPr/>
          <p:nvPr/>
        </p:nvSpPr>
        <p:spPr>
          <a:xfrm>
            <a:off x="4581525" y="5175157"/>
            <a:ext cx="412750" cy="465137"/>
          </a:xfrm>
          <a:prstGeom prst="downArrow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0000FF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6172200" y="5170488"/>
            <a:ext cx="11366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2000" dirty="0" err="1">
                <a:solidFill>
                  <a:srgbClr val="0000FF"/>
                </a:solidFill>
                <a:latin typeface="+mn-lt"/>
              </a:rPr>
              <a:t>diffusion</a:t>
            </a:r>
            <a:endParaRPr lang="de-DE" sz="2000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140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7" t="20285" r="4559" b="12627"/>
          <a:stretch>
            <a:fillRect/>
          </a:stretch>
        </p:blipFill>
        <p:spPr bwMode="auto">
          <a:xfrm>
            <a:off x="30163" y="1136650"/>
            <a:ext cx="9088437" cy="492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0" y="14288"/>
            <a:ext cx="9144000" cy="11080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800" dirty="0" err="1" smtClean="0">
                <a:latin typeface="+mj-lt"/>
              </a:rPr>
              <a:t>Subgrid-scale</a:t>
            </a:r>
            <a:r>
              <a:rPr lang="de-DE" altLang="de-DE" sz="1800" dirty="0" smtClean="0">
                <a:latin typeface="+mj-lt"/>
              </a:rPr>
              <a:t> </a:t>
            </a:r>
            <a:r>
              <a:rPr lang="de-DE" altLang="de-DE" sz="1800" dirty="0" err="1" smtClean="0">
                <a:latin typeface="+mj-lt"/>
              </a:rPr>
              <a:t>diffusion</a:t>
            </a:r>
            <a:r>
              <a:rPr lang="de-DE" altLang="de-DE" sz="1800" dirty="0" smtClean="0">
                <a:latin typeface="+mj-lt"/>
              </a:rPr>
              <a:t> in </a:t>
            </a:r>
            <a:r>
              <a:rPr lang="de-DE" altLang="de-DE" sz="1800" dirty="0" err="1" smtClean="0">
                <a:latin typeface="+mj-lt"/>
              </a:rPr>
              <a:t>the</a:t>
            </a:r>
            <a:r>
              <a:rPr lang="de-DE" altLang="de-DE" sz="1800" dirty="0" smtClean="0">
                <a:latin typeface="+mj-lt"/>
              </a:rPr>
              <a:t> GW-</a:t>
            </a:r>
            <a:r>
              <a:rPr lang="de-DE" altLang="de-DE" sz="1800" dirty="0" err="1" smtClean="0">
                <a:latin typeface="+mj-lt"/>
              </a:rPr>
              <a:t>resolving</a:t>
            </a:r>
            <a:r>
              <a:rPr lang="de-DE" altLang="de-DE" sz="1800" dirty="0" smtClean="0">
                <a:latin typeface="+mj-lt"/>
              </a:rPr>
              <a:t> </a:t>
            </a:r>
            <a:r>
              <a:rPr lang="de-DE" altLang="de-DE" sz="1800" dirty="0" err="1" smtClean="0">
                <a:latin typeface="+mj-lt"/>
              </a:rPr>
              <a:t>version</a:t>
            </a:r>
            <a:r>
              <a:rPr lang="de-DE" altLang="de-DE" sz="1800" dirty="0" smtClean="0">
                <a:latin typeface="+mj-lt"/>
              </a:rPr>
              <a:t> </a:t>
            </a:r>
            <a:r>
              <a:rPr lang="de-DE" altLang="de-DE" sz="1800" dirty="0" err="1" smtClean="0">
                <a:latin typeface="+mj-lt"/>
              </a:rPr>
              <a:t>of</a:t>
            </a:r>
            <a:r>
              <a:rPr lang="de-DE" altLang="de-DE" sz="1800" dirty="0" smtClean="0">
                <a:latin typeface="+mj-lt"/>
              </a:rPr>
              <a:t> </a:t>
            </a:r>
            <a:r>
              <a:rPr lang="de-DE" altLang="de-DE" sz="1800" dirty="0" err="1" smtClean="0">
                <a:latin typeface="+mj-lt"/>
              </a:rPr>
              <a:t>the</a:t>
            </a:r>
            <a:r>
              <a:rPr lang="de-DE" altLang="de-DE" sz="1800" dirty="0" smtClean="0">
                <a:latin typeface="+mj-lt"/>
              </a:rPr>
              <a:t> KMCM (Becker, 2009, JAS):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2400" dirty="0" err="1" smtClean="0">
                <a:latin typeface="+mj-lt"/>
              </a:rPr>
              <a:t>Classical</a:t>
            </a:r>
            <a:r>
              <a:rPr lang="de-DE" altLang="de-DE" sz="2400" dirty="0" smtClean="0">
                <a:latin typeface="+mj-lt"/>
              </a:rPr>
              <a:t> </a:t>
            </a:r>
            <a:r>
              <a:rPr lang="de-DE" altLang="de-DE" sz="2400" dirty="0" err="1" smtClean="0">
                <a:latin typeface="+mj-lt"/>
              </a:rPr>
              <a:t>anisotropic</a:t>
            </a:r>
            <a:r>
              <a:rPr lang="de-DE" altLang="de-DE" sz="2400" dirty="0" smtClean="0">
                <a:latin typeface="+mj-lt"/>
              </a:rPr>
              <a:t> </a:t>
            </a:r>
            <a:r>
              <a:rPr lang="de-DE" altLang="de-DE" sz="2400" dirty="0" err="1" smtClean="0">
                <a:latin typeface="+mj-lt"/>
              </a:rPr>
              <a:t>Smagorinsky</a:t>
            </a:r>
            <a:r>
              <a:rPr lang="de-DE" altLang="de-DE" sz="2400" dirty="0" smtClean="0">
                <a:latin typeface="+mj-lt"/>
              </a:rPr>
              <a:t> Model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2400" dirty="0" err="1" smtClean="0">
                <a:latin typeface="+mj-lt"/>
              </a:rPr>
              <a:t>extended</a:t>
            </a:r>
            <a:r>
              <a:rPr lang="de-DE" altLang="de-DE" sz="2400" dirty="0" smtClean="0">
                <a:latin typeface="+mj-lt"/>
              </a:rPr>
              <a:t> </a:t>
            </a:r>
            <a:r>
              <a:rPr lang="de-DE" altLang="de-DE" sz="2400" dirty="0" err="1" smtClean="0">
                <a:latin typeface="+mj-lt"/>
              </a:rPr>
              <a:t>by</a:t>
            </a:r>
            <a:r>
              <a:rPr lang="de-DE" altLang="de-DE" sz="2400" dirty="0" smtClean="0">
                <a:latin typeface="+mj-lt"/>
              </a:rPr>
              <a:t> a Richardson </a:t>
            </a:r>
            <a:r>
              <a:rPr lang="de-DE" altLang="de-DE" sz="2400" dirty="0" err="1" smtClean="0">
                <a:latin typeface="+mj-lt"/>
              </a:rPr>
              <a:t>criterion</a:t>
            </a:r>
            <a:endParaRPr lang="de-DE" altLang="de-DE" sz="2400" dirty="0" smtClean="0">
              <a:latin typeface="+mj-lt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87450" y="5961063"/>
            <a:ext cx="6480175" cy="8302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660066"/>
                </a:solidFill>
              </a:rPr>
              <a:t>3 free parameters: 2 mixing lengths and </a:t>
            </a:r>
            <a:r>
              <a:rPr lang="de-DE" altLang="de-DE" sz="2400" b="1">
                <a:solidFill>
                  <a:srgbClr val="660066"/>
                </a:solidFill>
                <a:latin typeface="Symbol" pitchFamily="18" charset="2"/>
              </a:rPr>
              <a:t>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660066"/>
                </a:solidFill>
                <a:latin typeface="Symbol" pitchFamily="18" charset="2"/>
              </a:rPr>
              <a:t>    </a:t>
            </a:r>
            <a:r>
              <a:rPr lang="de-DE" altLang="de-DE" sz="2400" b="1">
                <a:solidFill>
                  <a:srgbClr val="660066"/>
                </a:solidFill>
              </a:rPr>
              <a:t>(Prandtl numbers are assumed to be 1)</a:t>
            </a:r>
            <a:endParaRPr lang="de-DE" altLang="de-DE" sz="2400" b="1">
              <a:solidFill>
                <a:srgbClr val="660066"/>
              </a:solidFill>
              <a:latin typeface="Symbol" pitchFamily="18" charset="2"/>
            </a:endParaRPr>
          </a:p>
        </p:txBody>
      </p:sp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2422525" y="3749675"/>
            <a:ext cx="301625" cy="552450"/>
          </a:xfrm>
          <a:prstGeom prst="ellipse">
            <a:avLst/>
          </a:prstGeom>
          <a:noFill/>
          <a:ln w="38100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8" name="Oval 11"/>
          <p:cNvSpPr>
            <a:spLocks noChangeArrowheads="1"/>
          </p:cNvSpPr>
          <p:nvPr/>
        </p:nvSpPr>
        <p:spPr bwMode="auto">
          <a:xfrm>
            <a:off x="6327775" y="3729038"/>
            <a:ext cx="301625" cy="552450"/>
          </a:xfrm>
          <a:prstGeom prst="ellipse">
            <a:avLst/>
          </a:prstGeom>
          <a:noFill/>
          <a:ln w="38100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9" name="Oval 11"/>
          <p:cNvSpPr>
            <a:spLocks noChangeArrowheads="1"/>
          </p:cNvSpPr>
          <p:nvPr/>
        </p:nvSpPr>
        <p:spPr bwMode="auto">
          <a:xfrm>
            <a:off x="3806825" y="3729038"/>
            <a:ext cx="301625" cy="552450"/>
          </a:xfrm>
          <a:prstGeom prst="ellipse">
            <a:avLst/>
          </a:prstGeom>
          <a:noFill/>
          <a:ln w="38100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</p:spTree>
    <p:extLst>
      <p:ext uri="{BB962C8B-B14F-4D97-AF65-F5344CB8AC3E}">
        <p14:creationId xmlns:p14="http://schemas.microsoft.com/office/powerpoint/2010/main" val="199205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8792" y="5496"/>
            <a:ext cx="9144000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2400" dirty="0" err="1" smtClean="0">
                <a:latin typeface="+mj-lt"/>
              </a:rPr>
              <a:t>Dynamical</a:t>
            </a:r>
            <a:r>
              <a:rPr lang="de-DE" altLang="de-DE" sz="2400" dirty="0" smtClean="0">
                <a:latin typeface="+mj-lt"/>
              </a:rPr>
              <a:t> </a:t>
            </a:r>
            <a:r>
              <a:rPr lang="de-DE" altLang="de-DE" sz="2400" dirty="0" err="1" smtClean="0">
                <a:latin typeface="+mj-lt"/>
              </a:rPr>
              <a:t>Smagorinsky</a:t>
            </a:r>
            <a:r>
              <a:rPr lang="de-DE" altLang="de-DE" sz="2400" dirty="0" smtClean="0">
                <a:latin typeface="+mj-lt"/>
              </a:rPr>
              <a:t> Model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800" dirty="0" smtClean="0"/>
              <a:t>(Schaefer-Rolffs &amp; Becker, MWR, 2013, 2018) </a:t>
            </a:r>
            <a:endParaRPr lang="de-DE" altLang="de-DE" sz="1800" dirty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" t="7469" r="3296" b="4224"/>
          <a:stretch>
            <a:fillRect/>
          </a:stretch>
        </p:blipFill>
        <p:spPr bwMode="auto">
          <a:xfrm>
            <a:off x="323850" y="758825"/>
            <a:ext cx="8570913" cy="598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795963" y="4797425"/>
            <a:ext cx="3313112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>
                <a:solidFill>
                  <a:srgbClr val="660066"/>
                </a:solidFill>
              </a:rPr>
              <a:t>free parameters: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000" b="1">
                <a:solidFill>
                  <a:srgbClr val="660066"/>
                </a:solidFill>
              </a:rPr>
              <a:t>grid scale, filter scale, …</a:t>
            </a:r>
          </a:p>
        </p:txBody>
      </p:sp>
      <p:sp>
        <p:nvSpPr>
          <p:cNvPr id="6" name="Oval 11"/>
          <p:cNvSpPr>
            <a:spLocks noChangeArrowheads="1"/>
          </p:cNvSpPr>
          <p:nvPr/>
        </p:nvSpPr>
        <p:spPr bwMode="auto">
          <a:xfrm>
            <a:off x="5816600" y="3933825"/>
            <a:ext cx="323850" cy="790575"/>
          </a:xfrm>
          <a:prstGeom prst="ellipse">
            <a:avLst/>
          </a:prstGeom>
          <a:noFill/>
          <a:ln w="38100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</p:spTree>
    <p:extLst>
      <p:ext uri="{BB962C8B-B14F-4D97-AF65-F5344CB8AC3E}">
        <p14:creationId xmlns:p14="http://schemas.microsoft.com/office/powerpoint/2010/main" val="410889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-36512" y="664"/>
            <a:ext cx="9217024" cy="7078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sz="2000" dirty="0" smtClean="0">
                <a:latin typeface="Arial" charset="0"/>
              </a:rPr>
              <a:t>The </a:t>
            </a:r>
            <a:r>
              <a:rPr lang="de-DE" sz="2000" dirty="0" err="1" smtClean="0">
                <a:latin typeface="Arial" charset="0"/>
              </a:rPr>
              <a:t>mesoscale</a:t>
            </a:r>
            <a:r>
              <a:rPr lang="de-DE" sz="2000" dirty="0" smtClean="0">
                <a:latin typeface="Arial" charset="0"/>
              </a:rPr>
              <a:t> </a:t>
            </a:r>
            <a:r>
              <a:rPr lang="de-DE" sz="2000" dirty="0" err="1" smtClean="0">
                <a:latin typeface="Arial" charset="0"/>
              </a:rPr>
              <a:t>energy</a:t>
            </a:r>
            <a:r>
              <a:rPr lang="de-DE" sz="2000" dirty="0" smtClean="0">
                <a:latin typeface="Arial" charset="0"/>
              </a:rPr>
              <a:t> </a:t>
            </a:r>
            <a:r>
              <a:rPr lang="de-DE" sz="2000" dirty="0" err="1" smtClean="0">
                <a:latin typeface="Arial" charset="0"/>
              </a:rPr>
              <a:t>cascades</a:t>
            </a:r>
            <a:r>
              <a:rPr lang="de-DE" sz="2000" dirty="0" smtClean="0">
                <a:latin typeface="Arial" charset="0"/>
              </a:rPr>
              <a:t> in </a:t>
            </a:r>
            <a:r>
              <a:rPr lang="de-DE" sz="2000" dirty="0" err="1" smtClean="0">
                <a:latin typeface="Arial" charset="0"/>
              </a:rPr>
              <a:t>the</a:t>
            </a:r>
            <a:r>
              <a:rPr lang="de-DE" sz="2000" dirty="0" smtClean="0">
                <a:latin typeface="Arial" charset="0"/>
              </a:rPr>
              <a:t> </a:t>
            </a:r>
            <a:r>
              <a:rPr lang="de-DE" sz="2000" dirty="0" err="1" smtClean="0">
                <a:latin typeface="Arial" charset="0"/>
              </a:rPr>
              <a:t>middle</a:t>
            </a:r>
            <a:r>
              <a:rPr lang="de-DE" sz="2000" dirty="0" smtClean="0">
                <a:latin typeface="Arial" charset="0"/>
              </a:rPr>
              <a:t> </a:t>
            </a:r>
            <a:r>
              <a:rPr lang="de-DE" sz="2000" dirty="0" err="1" smtClean="0">
                <a:latin typeface="Arial" charset="0"/>
              </a:rPr>
              <a:t>atmosphere</a:t>
            </a:r>
            <a:r>
              <a:rPr lang="de-DE" sz="2000" dirty="0" smtClean="0">
                <a:latin typeface="Arial" charset="0"/>
              </a:rPr>
              <a:t> </a:t>
            </a:r>
            <a:endParaRPr lang="de-DE" sz="2000" dirty="0">
              <a:latin typeface="Arial" charset="0"/>
            </a:endParaRPr>
          </a:p>
          <a:p>
            <a:pPr algn="ctr" eaLnBrk="1" hangingPunct="1">
              <a:defRPr/>
            </a:pPr>
            <a:r>
              <a:rPr lang="de-DE" sz="2000" dirty="0" err="1" smtClean="0">
                <a:latin typeface="Arial" charset="0"/>
              </a:rPr>
              <a:t>are</a:t>
            </a:r>
            <a:r>
              <a:rPr lang="de-DE" sz="2000" dirty="0" smtClean="0">
                <a:latin typeface="Arial" charset="0"/>
              </a:rPr>
              <a:t> </a:t>
            </a:r>
            <a:r>
              <a:rPr lang="de-DE" sz="2000" dirty="0" err="1" smtClean="0">
                <a:latin typeface="Arial" charset="0"/>
              </a:rPr>
              <a:t>presumably</a:t>
            </a:r>
            <a:r>
              <a:rPr lang="de-DE" sz="2000" dirty="0" smtClean="0">
                <a:latin typeface="Arial" charset="0"/>
              </a:rPr>
              <a:t> </a:t>
            </a:r>
            <a:r>
              <a:rPr lang="de-DE" sz="2000" dirty="0" err="1" smtClean="0">
                <a:latin typeface="Arial" charset="0"/>
              </a:rPr>
              <a:t>subject</a:t>
            </a:r>
            <a:r>
              <a:rPr lang="de-DE" sz="2000" dirty="0" smtClean="0">
                <a:latin typeface="Arial" charset="0"/>
              </a:rPr>
              <a:t> </a:t>
            </a:r>
            <a:r>
              <a:rPr lang="de-DE" sz="2000" dirty="0" err="1" smtClean="0">
                <a:latin typeface="Arial" charset="0"/>
              </a:rPr>
              <a:t>to</a:t>
            </a:r>
            <a:r>
              <a:rPr lang="de-DE" sz="2000" dirty="0" smtClean="0">
                <a:latin typeface="Arial" charset="0"/>
              </a:rPr>
              <a:t> </a:t>
            </a:r>
            <a:r>
              <a:rPr lang="de-DE" sz="2000" dirty="0" err="1" smtClean="0">
                <a:latin typeface="Arial" charset="0"/>
              </a:rPr>
              <a:t>the</a:t>
            </a:r>
            <a:r>
              <a:rPr lang="de-DE" sz="2000" dirty="0" smtClean="0">
                <a:latin typeface="Arial" charset="0"/>
              </a:rPr>
              <a:t> </a:t>
            </a:r>
            <a:r>
              <a:rPr lang="de-DE" sz="2000" dirty="0" err="1" smtClean="0">
                <a:latin typeface="Arial" charset="0"/>
              </a:rPr>
              <a:t>scaling</a:t>
            </a:r>
            <a:r>
              <a:rPr lang="de-DE" sz="2000" dirty="0" smtClean="0">
                <a:latin typeface="Arial" charset="0"/>
              </a:rPr>
              <a:t> </a:t>
            </a:r>
            <a:r>
              <a:rPr lang="de-DE" sz="2000" dirty="0" err="1" smtClean="0">
                <a:latin typeface="Arial" charset="0"/>
              </a:rPr>
              <a:t>laws</a:t>
            </a:r>
            <a:r>
              <a:rPr lang="de-DE" sz="2000" dirty="0" smtClean="0">
                <a:latin typeface="Arial" charset="0"/>
              </a:rPr>
              <a:t> of </a:t>
            </a:r>
            <a:r>
              <a:rPr lang="de-DE" sz="2000" dirty="0" err="1" smtClean="0">
                <a:latin typeface="Arial" charset="0"/>
              </a:rPr>
              <a:t>stratified</a:t>
            </a:r>
            <a:r>
              <a:rPr lang="de-DE" sz="2000" dirty="0" smtClean="0">
                <a:latin typeface="Arial" charset="0"/>
              </a:rPr>
              <a:t> </a:t>
            </a:r>
            <a:r>
              <a:rPr lang="de-DE" sz="2000" dirty="0" err="1" smtClean="0">
                <a:latin typeface="Arial" charset="0"/>
              </a:rPr>
              <a:t>turbulence</a:t>
            </a:r>
            <a:endParaRPr lang="de-DE" sz="2000" dirty="0" smtClean="0">
              <a:latin typeface="Arial" charset="0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31424" y="836712"/>
            <a:ext cx="8784976" cy="2246769"/>
          </a:xfrm>
          <a:prstGeom prst="rect">
            <a:avLst/>
          </a:prstGeom>
          <a:solidFill>
            <a:srgbClr val="F5FEA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de-DE" altLang="de-DE" sz="1800" dirty="0" err="1" smtClean="0">
                <a:latin typeface="+mj-lt"/>
              </a:rPr>
              <a:t>Troposphere</a:t>
            </a:r>
            <a:r>
              <a:rPr lang="de-DE" altLang="de-DE" sz="1800" dirty="0" smtClean="0">
                <a:latin typeface="+mj-lt"/>
              </a:rPr>
              <a:t> </a:t>
            </a:r>
            <a:r>
              <a:rPr lang="de-DE" altLang="de-DE" sz="1800" dirty="0" err="1" smtClean="0">
                <a:latin typeface="+mj-lt"/>
              </a:rPr>
              <a:t>above</a:t>
            </a:r>
            <a:r>
              <a:rPr lang="de-DE" altLang="de-DE" sz="1800" dirty="0" smtClean="0">
                <a:latin typeface="+mj-lt"/>
              </a:rPr>
              <a:t> </a:t>
            </a:r>
            <a:r>
              <a:rPr lang="de-DE" altLang="de-DE" sz="1800" dirty="0" err="1" smtClean="0">
                <a:latin typeface="+mj-lt"/>
              </a:rPr>
              <a:t>the</a:t>
            </a:r>
            <a:r>
              <a:rPr lang="de-DE" altLang="de-DE" sz="1800" dirty="0" smtClean="0">
                <a:latin typeface="+mj-lt"/>
              </a:rPr>
              <a:t> </a:t>
            </a:r>
            <a:r>
              <a:rPr lang="de-DE" altLang="de-DE" sz="1800" dirty="0" err="1" smtClean="0">
                <a:latin typeface="+mj-lt"/>
              </a:rPr>
              <a:t>boundary</a:t>
            </a:r>
            <a:r>
              <a:rPr lang="de-DE" altLang="de-DE" sz="1800" dirty="0" smtClean="0">
                <a:latin typeface="+mj-lt"/>
              </a:rPr>
              <a:t> </a:t>
            </a:r>
            <a:r>
              <a:rPr lang="de-DE" altLang="de-DE" sz="1800" dirty="0" err="1" smtClean="0">
                <a:latin typeface="+mj-lt"/>
              </a:rPr>
              <a:t>layer</a:t>
            </a:r>
            <a:r>
              <a:rPr lang="de-DE" altLang="de-DE" sz="1800" dirty="0" smtClean="0">
                <a:latin typeface="+mj-lt"/>
              </a:rPr>
              <a:t> (2-10 km)</a:t>
            </a:r>
            <a:r>
              <a:rPr lang="de-DE" altLang="de-DE" sz="1600" dirty="0" smtClean="0"/>
              <a:t>: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de-DE" altLang="de-DE" sz="1600" dirty="0" smtClean="0"/>
              <a:t>Lorenz </a:t>
            </a:r>
            <a:r>
              <a:rPr lang="de-DE" altLang="de-DE" sz="1600" dirty="0" err="1" smtClean="0"/>
              <a:t>energy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cycle</a:t>
            </a:r>
            <a:r>
              <a:rPr lang="de-DE" altLang="de-DE" sz="1600" dirty="0" smtClean="0"/>
              <a:t>, i.e., </a:t>
            </a:r>
            <a:r>
              <a:rPr lang="de-DE" altLang="de-DE" sz="1600" dirty="0" err="1" smtClean="0"/>
              <a:t>baroclinic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Rossby-waves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cascading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into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mesoscale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motions</a:t>
            </a:r>
            <a:r>
              <a:rPr lang="de-DE" altLang="de-DE" sz="1600" dirty="0" smtClean="0"/>
              <a:t> (at ~500 km), </a:t>
            </a:r>
            <a:r>
              <a:rPr lang="de-DE" altLang="de-DE" sz="1600" dirty="0" err="1" smtClean="0"/>
              <a:t>which</a:t>
            </a:r>
            <a:r>
              <a:rPr lang="de-DE" altLang="de-DE" sz="1600" dirty="0" smtClean="0"/>
              <a:t> in turn </a:t>
            </a:r>
            <a:r>
              <a:rPr lang="de-DE" altLang="de-DE" sz="1600" dirty="0" err="1" smtClean="0"/>
              <a:t>cascade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into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isotropic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turbulence</a:t>
            </a:r>
            <a:r>
              <a:rPr lang="de-DE" altLang="de-DE" sz="1600" dirty="0" smtClean="0"/>
              <a:t> at </a:t>
            </a:r>
            <a:r>
              <a:rPr lang="de-DE" altLang="de-DE" sz="1600" dirty="0" err="1" smtClean="0"/>
              <a:t>the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Ozmidov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scale</a:t>
            </a:r>
            <a:r>
              <a:rPr lang="de-DE" altLang="de-DE" sz="1600" dirty="0" smtClean="0"/>
              <a:t> (~10 m). In </a:t>
            </a:r>
            <a:r>
              <a:rPr lang="de-DE" altLang="de-DE" sz="1600" dirty="0" err="1" smtClean="0"/>
              <a:t>the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upper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troposphere</a:t>
            </a:r>
            <a:r>
              <a:rPr lang="de-DE" altLang="de-DE" sz="1600" dirty="0" smtClean="0"/>
              <a:t>, </a:t>
            </a:r>
            <a:r>
              <a:rPr lang="de-DE" altLang="de-DE" sz="1600" dirty="0" err="1" smtClean="0"/>
              <a:t>the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mesoscales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approximately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fulfull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the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dispersion</a:t>
            </a:r>
            <a:r>
              <a:rPr lang="de-DE" altLang="de-DE" sz="1600" dirty="0" smtClean="0"/>
              <a:t>/</a:t>
            </a:r>
            <a:r>
              <a:rPr lang="de-DE" altLang="de-DE" sz="1600" dirty="0" err="1" smtClean="0"/>
              <a:t>polarization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relations</a:t>
            </a:r>
            <a:r>
              <a:rPr lang="de-DE" altLang="de-DE" sz="1600" dirty="0" smtClean="0"/>
              <a:t> of GWs.</a:t>
            </a:r>
          </a:p>
          <a:p>
            <a:pPr eaLnBrk="1" hangingPunct="1">
              <a:spcBef>
                <a:spcPct val="0"/>
              </a:spcBef>
              <a:buNone/>
            </a:pPr>
            <a:endParaRPr lang="de-DE" altLang="de-DE" sz="800" dirty="0" smtClean="0"/>
          </a:p>
          <a:p>
            <a:pPr eaLnBrk="1" hangingPunct="1">
              <a:spcBef>
                <a:spcPct val="0"/>
              </a:spcBef>
              <a:buNone/>
            </a:pPr>
            <a:r>
              <a:rPr lang="de-DE" altLang="de-DE" sz="1800" dirty="0" err="1" smtClean="0">
                <a:latin typeface="+mj-lt"/>
              </a:rPr>
              <a:t>Mesosphere</a:t>
            </a:r>
            <a:r>
              <a:rPr lang="de-DE" altLang="de-DE" sz="1800" dirty="0" smtClean="0">
                <a:latin typeface="+mj-lt"/>
              </a:rPr>
              <a:t> (50-100 km):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de-DE" altLang="de-DE" sz="1600" dirty="0" smtClean="0"/>
              <a:t>Breakdown of GWs </a:t>
            </a:r>
            <a:r>
              <a:rPr lang="de-DE" altLang="de-DE" sz="1600" dirty="0" err="1" smtClean="0"/>
              <a:t>having</a:t>
            </a:r>
            <a:r>
              <a:rPr lang="de-DE" altLang="de-DE" sz="1600" dirty="0" smtClean="0"/>
              <a:t> horizontal (</a:t>
            </a:r>
            <a:r>
              <a:rPr lang="de-DE" altLang="de-DE" sz="1600" dirty="0" err="1" smtClean="0"/>
              <a:t>vertical</a:t>
            </a:r>
            <a:r>
              <a:rPr lang="de-DE" altLang="de-DE" sz="1600" dirty="0" smtClean="0"/>
              <a:t>) </a:t>
            </a:r>
            <a:r>
              <a:rPr lang="de-DE" altLang="de-DE" sz="1600" dirty="0" err="1" smtClean="0"/>
              <a:t>scales</a:t>
            </a:r>
            <a:r>
              <a:rPr lang="de-DE" altLang="de-DE" sz="1600" dirty="0" smtClean="0"/>
              <a:t> of </a:t>
            </a:r>
            <a:r>
              <a:rPr lang="de-DE" altLang="de-DE" sz="1600" dirty="0" err="1" smtClean="0"/>
              <a:t>several</a:t>
            </a:r>
            <a:r>
              <a:rPr lang="de-DE" altLang="de-DE" sz="1600" dirty="0" smtClean="0"/>
              <a:t> 100 (10) km </a:t>
            </a:r>
            <a:r>
              <a:rPr lang="de-DE" altLang="de-DE" sz="1600" dirty="0" err="1" smtClean="0"/>
              <a:t>and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periods</a:t>
            </a:r>
            <a:r>
              <a:rPr lang="de-DE" altLang="de-DE" sz="1600" dirty="0" smtClean="0"/>
              <a:t> of a </a:t>
            </a:r>
            <a:r>
              <a:rPr lang="de-DE" altLang="de-DE" sz="1600" dirty="0" err="1" smtClean="0"/>
              <a:t>few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hours</a:t>
            </a:r>
            <a:r>
              <a:rPr lang="de-DE" altLang="de-DE" sz="1600" dirty="0" smtClean="0"/>
              <a:t>; </a:t>
            </a:r>
            <a:r>
              <a:rPr lang="de-DE" altLang="de-DE" sz="1600" dirty="0" err="1" smtClean="0"/>
              <a:t>these</a:t>
            </a:r>
            <a:r>
              <a:rPr lang="de-DE" altLang="de-DE" sz="1600" dirty="0" smtClean="0"/>
              <a:t> GWs </a:t>
            </a:r>
            <a:r>
              <a:rPr lang="de-DE" altLang="de-DE" sz="1600" dirty="0" err="1" smtClean="0"/>
              <a:t>cascade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into</a:t>
            </a:r>
            <a:r>
              <a:rPr lang="de-DE" altLang="de-DE" sz="1600" dirty="0" smtClean="0"/>
              <a:t> </a:t>
            </a:r>
            <a:r>
              <a:rPr lang="de-DE" altLang="de-DE" sz="1600" b="1" dirty="0" err="1" smtClean="0">
                <a:solidFill>
                  <a:srgbClr val="1003BD"/>
                </a:solidFill>
              </a:rPr>
              <a:t>secondary</a:t>
            </a:r>
            <a:r>
              <a:rPr lang="de-DE" altLang="de-DE" sz="1600" b="1" dirty="0" smtClean="0">
                <a:solidFill>
                  <a:srgbClr val="1003BD"/>
                </a:solidFill>
              </a:rPr>
              <a:t> GWs </a:t>
            </a:r>
            <a:r>
              <a:rPr lang="de-DE" altLang="de-DE" sz="1600" b="1" dirty="0" err="1" smtClean="0">
                <a:solidFill>
                  <a:srgbClr val="1003BD"/>
                </a:solidFill>
              </a:rPr>
              <a:t>having</a:t>
            </a:r>
            <a:r>
              <a:rPr lang="de-DE" altLang="de-DE" sz="1600" b="1" dirty="0" smtClean="0">
                <a:solidFill>
                  <a:srgbClr val="1003BD"/>
                </a:solidFill>
              </a:rPr>
              <a:t> </a:t>
            </a:r>
            <a:r>
              <a:rPr lang="de-DE" altLang="de-DE" sz="1600" b="1" dirty="0" err="1" smtClean="0">
                <a:solidFill>
                  <a:srgbClr val="1003BD"/>
                </a:solidFill>
              </a:rPr>
              <a:t>smaller</a:t>
            </a:r>
            <a:r>
              <a:rPr lang="de-DE" altLang="de-DE" sz="1600" b="1" dirty="0" smtClean="0">
                <a:solidFill>
                  <a:srgbClr val="1003BD"/>
                </a:solidFill>
              </a:rPr>
              <a:t> </a:t>
            </a:r>
            <a:r>
              <a:rPr lang="de-DE" altLang="de-DE" sz="1600" b="1" dirty="0" err="1" smtClean="0">
                <a:solidFill>
                  <a:srgbClr val="1003BD"/>
                </a:solidFill>
              </a:rPr>
              <a:t>scales</a:t>
            </a:r>
            <a:r>
              <a:rPr lang="de-DE" altLang="de-DE" sz="1600" b="1" dirty="0" smtClean="0">
                <a:solidFill>
                  <a:srgbClr val="1003BD"/>
                </a:solidFill>
              </a:rPr>
              <a:t> </a:t>
            </a:r>
            <a:r>
              <a:rPr lang="de-DE" altLang="de-DE" sz="1600" b="1" dirty="0" err="1" smtClean="0">
                <a:solidFill>
                  <a:srgbClr val="1003BD"/>
                </a:solidFill>
              </a:rPr>
              <a:t>and</a:t>
            </a:r>
            <a:r>
              <a:rPr lang="de-DE" altLang="de-DE" sz="1600" b="1" dirty="0" smtClean="0">
                <a:solidFill>
                  <a:srgbClr val="1003BD"/>
                </a:solidFill>
              </a:rPr>
              <a:t> </a:t>
            </a:r>
            <a:r>
              <a:rPr lang="de-DE" altLang="de-DE" sz="1600" b="1" dirty="0" err="1" smtClean="0">
                <a:solidFill>
                  <a:srgbClr val="1003BD"/>
                </a:solidFill>
              </a:rPr>
              <a:t>higher</a:t>
            </a:r>
            <a:r>
              <a:rPr lang="de-DE" altLang="de-DE" sz="1600" b="1" dirty="0" smtClean="0">
                <a:solidFill>
                  <a:srgbClr val="1003BD"/>
                </a:solidFill>
              </a:rPr>
              <a:t> </a:t>
            </a:r>
            <a:r>
              <a:rPr lang="de-DE" altLang="de-DE" sz="1600" b="1" dirty="0" err="1" smtClean="0">
                <a:solidFill>
                  <a:srgbClr val="1003BD"/>
                </a:solidFill>
              </a:rPr>
              <a:t>fre-quencies</a:t>
            </a:r>
            <a:r>
              <a:rPr lang="de-DE" altLang="de-DE" sz="1600" dirty="0" smtClean="0"/>
              <a:t>, </a:t>
            </a:r>
            <a:r>
              <a:rPr lang="de-DE" altLang="de-DE" sz="1600" dirty="0" err="1" smtClean="0"/>
              <a:t>which</a:t>
            </a:r>
            <a:r>
              <a:rPr lang="de-DE" altLang="de-DE" sz="1600" dirty="0" smtClean="0"/>
              <a:t> in turn </a:t>
            </a:r>
            <a:r>
              <a:rPr lang="de-DE" altLang="de-DE" sz="1600" dirty="0" err="1" smtClean="0"/>
              <a:t>cascade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into</a:t>
            </a:r>
            <a:r>
              <a:rPr lang="de-DE" altLang="de-DE" sz="1600" dirty="0" smtClean="0"/>
              <a:t> </a:t>
            </a:r>
            <a:r>
              <a:rPr lang="de-DE" altLang="de-DE" sz="1600" dirty="0" err="1">
                <a:solidFill>
                  <a:srgbClr val="FF0000"/>
                </a:solidFill>
              </a:rPr>
              <a:t>isotropic</a:t>
            </a:r>
            <a:r>
              <a:rPr lang="de-DE" altLang="de-DE" sz="1600" dirty="0">
                <a:solidFill>
                  <a:srgbClr val="FF0000"/>
                </a:solidFill>
              </a:rPr>
              <a:t> </a:t>
            </a:r>
            <a:r>
              <a:rPr lang="de-DE" altLang="de-DE" sz="1600" dirty="0" err="1">
                <a:solidFill>
                  <a:srgbClr val="FF0000"/>
                </a:solidFill>
              </a:rPr>
              <a:t>turbulence</a:t>
            </a:r>
            <a:r>
              <a:rPr lang="de-DE" altLang="de-DE" sz="1600" dirty="0">
                <a:solidFill>
                  <a:srgbClr val="FF0000"/>
                </a:solidFill>
              </a:rPr>
              <a:t> </a:t>
            </a:r>
            <a:r>
              <a:rPr lang="de-DE" altLang="de-DE" sz="1600" dirty="0"/>
              <a:t>at </a:t>
            </a:r>
            <a:r>
              <a:rPr lang="de-DE" altLang="de-DE" sz="1600" dirty="0" err="1"/>
              <a:t>the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Ozmidov</a:t>
            </a:r>
            <a:r>
              <a:rPr lang="de-DE" altLang="de-DE" sz="1600" dirty="0"/>
              <a:t> </a:t>
            </a:r>
            <a:r>
              <a:rPr lang="de-DE" altLang="de-DE" sz="1600" dirty="0" err="1" smtClean="0"/>
              <a:t>scale</a:t>
            </a:r>
            <a:r>
              <a:rPr lang="de-DE" altLang="de-DE" sz="1600" dirty="0" smtClean="0"/>
              <a:t> (~100 m).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31423" y="5517232"/>
            <a:ext cx="8733065" cy="12003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latin typeface="+mn-lt"/>
              </a:rPr>
              <a:t>Though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we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can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resolve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part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of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the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macro</a:t>
            </a:r>
            <a:r>
              <a:rPr lang="de-DE" dirty="0" smtClean="0">
                <a:latin typeface="+mn-lt"/>
              </a:rPr>
              <a:t>-turbulent </a:t>
            </a:r>
            <a:r>
              <a:rPr lang="de-DE" dirty="0" err="1" smtClean="0">
                <a:latin typeface="+mn-lt"/>
              </a:rPr>
              <a:t>regime</a:t>
            </a:r>
            <a:r>
              <a:rPr lang="de-DE" dirty="0" smtClean="0">
                <a:latin typeface="+mn-lt"/>
              </a:rPr>
              <a:t> in </a:t>
            </a:r>
            <a:r>
              <a:rPr lang="de-DE" dirty="0" err="1" smtClean="0">
                <a:latin typeface="+mn-lt"/>
              </a:rPr>
              <a:t>the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upper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troposphere</a:t>
            </a:r>
            <a:r>
              <a:rPr lang="de-DE" dirty="0" smtClean="0">
                <a:latin typeface="+mn-lt"/>
              </a:rPr>
              <a:t>, </a:t>
            </a:r>
            <a:r>
              <a:rPr lang="de-DE" dirty="0" err="1" smtClean="0">
                <a:latin typeface="+mn-lt"/>
              </a:rPr>
              <a:t>this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seems</a:t>
            </a:r>
            <a:r>
              <a:rPr lang="de-DE" dirty="0" smtClean="0">
                <a:latin typeface="+mn-lt"/>
              </a:rPr>
              <a:t> not </a:t>
            </a:r>
            <a:r>
              <a:rPr lang="de-DE" dirty="0" err="1" smtClean="0">
                <a:latin typeface="+mn-lt"/>
              </a:rPr>
              <a:t>feasible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for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the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mesosphere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since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the</a:t>
            </a:r>
            <a:r>
              <a:rPr lang="de-DE" dirty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energy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injection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by</a:t>
            </a:r>
            <a:r>
              <a:rPr lang="de-DE" dirty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breaking</a:t>
            </a:r>
            <a:r>
              <a:rPr lang="de-DE" dirty="0" smtClean="0">
                <a:latin typeface="+mn-lt"/>
              </a:rPr>
              <a:t> GWS </a:t>
            </a:r>
            <a:r>
              <a:rPr lang="de-DE" dirty="0" err="1" smtClean="0">
                <a:latin typeface="+mn-lt"/>
              </a:rPr>
              <a:t>occurs</a:t>
            </a:r>
            <a:r>
              <a:rPr lang="de-DE" dirty="0" smtClean="0">
                <a:latin typeface="+mn-lt"/>
              </a:rPr>
              <a:t> at </a:t>
            </a:r>
            <a:r>
              <a:rPr lang="de-DE" dirty="0" err="1" smtClean="0">
                <a:latin typeface="+mn-lt"/>
              </a:rPr>
              <a:t>small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scales</a:t>
            </a:r>
            <a:r>
              <a:rPr lang="de-DE" dirty="0" smtClean="0">
                <a:latin typeface="+mn-lt"/>
              </a:rPr>
              <a:t>. </a:t>
            </a:r>
          </a:p>
          <a:p>
            <a:pPr algn="ctr"/>
            <a:r>
              <a:rPr lang="de-DE" dirty="0" smtClean="0">
                <a:latin typeface="+mn-lt"/>
              </a:rPr>
              <a:t>This </a:t>
            </a:r>
            <a:r>
              <a:rPr lang="de-DE" dirty="0" err="1" smtClean="0">
                <a:latin typeface="+mn-lt"/>
              </a:rPr>
              <a:t>is</a:t>
            </a:r>
            <a:r>
              <a:rPr lang="de-DE" dirty="0" smtClean="0">
                <a:latin typeface="+mn-lt"/>
              </a:rPr>
              <a:t> different </a:t>
            </a:r>
            <a:r>
              <a:rPr lang="de-DE" dirty="0" err="1" smtClean="0">
                <a:latin typeface="+mn-lt"/>
              </a:rPr>
              <a:t>for</a:t>
            </a:r>
            <a:r>
              <a:rPr lang="de-DE" dirty="0" smtClean="0">
                <a:latin typeface="+mn-lt"/>
              </a:rPr>
              <a:t> </a:t>
            </a:r>
            <a:r>
              <a:rPr lang="de-DE" dirty="0" smtClean="0">
                <a:solidFill>
                  <a:srgbClr val="009900"/>
                </a:solidFill>
                <a:latin typeface="+mn-lt"/>
              </a:rPr>
              <a:t>(large-</a:t>
            </a:r>
            <a:r>
              <a:rPr lang="de-DE" dirty="0" err="1" smtClean="0">
                <a:solidFill>
                  <a:srgbClr val="009900"/>
                </a:solidFill>
                <a:latin typeface="+mn-lt"/>
              </a:rPr>
              <a:t>scale</a:t>
            </a:r>
            <a:r>
              <a:rPr lang="de-DE" dirty="0" smtClean="0">
                <a:solidFill>
                  <a:srgbClr val="009900"/>
                </a:solidFill>
                <a:latin typeface="+mn-lt"/>
              </a:rPr>
              <a:t>) </a:t>
            </a:r>
            <a:r>
              <a:rPr lang="de-DE" b="1" dirty="0" err="1">
                <a:solidFill>
                  <a:srgbClr val="009900"/>
                </a:solidFill>
                <a:latin typeface="+mn-lt"/>
              </a:rPr>
              <a:t>s</a:t>
            </a:r>
            <a:r>
              <a:rPr lang="de-DE" b="1" dirty="0" err="1" smtClean="0">
                <a:solidFill>
                  <a:srgbClr val="009900"/>
                </a:solidFill>
                <a:latin typeface="+mn-lt"/>
              </a:rPr>
              <a:t>econdary</a:t>
            </a:r>
            <a:r>
              <a:rPr lang="de-DE" b="1" dirty="0" smtClean="0">
                <a:solidFill>
                  <a:srgbClr val="009900"/>
                </a:solidFill>
                <a:latin typeface="+mn-lt"/>
              </a:rPr>
              <a:t> GWs in </a:t>
            </a:r>
            <a:r>
              <a:rPr lang="de-DE" b="1" dirty="0" err="1" smtClean="0">
                <a:solidFill>
                  <a:srgbClr val="009900"/>
                </a:solidFill>
                <a:latin typeface="+mn-lt"/>
              </a:rPr>
              <a:t>the</a:t>
            </a:r>
            <a:r>
              <a:rPr lang="de-DE" b="1" dirty="0" smtClean="0">
                <a:solidFill>
                  <a:srgbClr val="009900"/>
                </a:solidFill>
                <a:latin typeface="+mn-lt"/>
              </a:rPr>
              <a:t> </a:t>
            </a:r>
            <a:r>
              <a:rPr lang="de-DE" b="1" dirty="0" err="1" smtClean="0">
                <a:solidFill>
                  <a:srgbClr val="009900"/>
                </a:solidFill>
                <a:latin typeface="+mn-lt"/>
              </a:rPr>
              <a:t>winter</a:t>
            </a:r>
            <a:r>
              <a:rPr lang="de-DE" b="1" dirty="0" smtClean="0">
                <a:solidFill>
                  <a:srgbClr val="009900"/>
                </a:solidFill>
                <a:latin typeface="+mn-lt"/>
              </a:rPr>
              <a:t> </a:t>
            </a:r>
            <a:r>
              <a:rPr lang="de-DE" b="1" dirty="0" err="1" smtClean="0">
                <a:solidFill>
                  <a:srgbClr val="009900"/>
                </a:solidFill>
                <a:latin typeface="+mn-lt"/>
              </a:rPr>
              <a:t>mesosphere</a:t>
            </a:r>
            <a:r>
              <a:rPr lang="de-DE" dirty="0" smtClean="0">
                <a:solidFill>
                  <a:srgbClr val="009900"/>
                </a:solidFill>
                <a:latin typeface="+mn-lt"/>
              </a:rPr>
              <a:t>.</a:t>
            </a:r>
          </a:p>
        </p:txBody>
      </p:sp>
      <p:grpSp>
        <p:nvGrpSpPr>
          <p:cNvPr id="21" name="Gruppieren 20"/>
          <p:cNvGrpSpPr/>
          <p:nvPr/>
        </p:nvGrpSpPr>
        <p:grpSpPr>
          <a:xfrm>
            <a:off x="291713" y="3356992"/>
            <a:ext cx="8528759" cy="1963556"/>
            <a:chOff x="291713" y="4787104"/>
            <a:chExt cx="8528759" cy="1963556"/>
          </a:xfrm>
        </p:grpSpPr>
        <p:cxnSp>
          <p:nvCxnSpPr>
            <p:cNvPr id="22" name="Gerader Verbinder 21"/>
            <p:cNvCxnSpPr/>
            <p:nvPr/>
          </p:nvCxnSpPr>
          <p:spPr>
            <a:xfrm>
              <a:off x="692861" y="4797152"/>
              <a:ext cx="0" cy="15841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/>
            <p:cNvCxnSpPr/>
            <p:nvPr/>
          </p:nvCxnSpPr>
          <p:spPr>
            <a:xfrm>
              <a:off x="692861" y="6381328"/>
              <a:ext cx="23042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feld 23"/>
            <p:cNvSpPr txBox="1"/>
            <p:nvPr/>
          </p:nvSpPr>
          <p:spPr>
            <a:xfrm rot="16200000">
              <a:off x="50621" y="5356616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latin typeface="+mn-lt"/>
                </a:rPr>
                <a:t>l</a:t>
              </a:r>
              <a:r>
                <a:rPr lang="de-DE" dirty="0" err="1" smtClean="0">
                  <a:latin typeface="+mn-lt"/>
                </a:rPr>
                <a:t>n</a:t>
              </a:r>
              <a:r>
                <a:rPr lang="de-DE" dirty="0" smtClean="0">
                  <a:latin typeface="+mn-lt"/>
                </a:rPr>
                <a:t> E(k)</a:t>
              </a:r>
              <a:endParaRPr lang="de-DE" dirty="0">
                <a:latin typeface="+mn-lt"/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1571522" y="6381328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latin typeface="+mn-lt"/>
                </a:rPr>
                <a:t>l</a:t>
              </a:r>
              <a:r>
                <a:rPr lang="de-DE" dirty="0" err="1" smtClean="0">
                  <a:latin typeface="+mn-lt"/>
                </a:rPr>
                <a:t>n</a:t>
              </a:r>
              <a:r>
                <a:rPr lang="de-DE" dirty="0" smtClean="0">
                  <a:latin typeface="+mn-lt"/>
                </a:rPr>
                <a:t> k</a:t>
              </a:r>
              <a:endParaRPr lang="de-DE" dirty="0">
                <a:latin typeface="+mn-lt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1955519" y="5858108"/>
              <a:ext cx="10198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 err="1" smtClean="0">
                  <a:solidFill>
                    <a:srgbClr val="FF0000"/>
                  </a:solidFill>
                  <a:latin typeface="+mn-lt"/>
                </a:rPr>
                <a:t>isotropic</a:t>
              </a:r>
              <a:endParaRPr lang="de-DE" sz="1400" dirty="0" smtClean="0">
                <a:solidFill>
                  <a:srgbClr val="FF0000"/>
                </a:solidFill>
                <a:latin typeface="+mn-lt"/>
              </a:endParaRPr>
            </a:p>
            <a:p>
              <a:pPr algn="ctr"/>
              <a:r>
                <a:rPr lang="de-DE" sz="1400" dirty="0" err="1" smtClean="0">
                  <a:solidFill>
                    <a:srgbClr val="FF0000"/>
                  </a:solidFill>
                  <a:latin typeface="+mn-lt"/>
                </a:rPr>
                <a:t>turbulence</a:t>
              </a:r>
              <a:endParaRPr lang="de-DE" sz="1400" dirty="0">
                <a:solidFill>
                  <a:srgbClr val="FF0000"/>
                </a:solidFill>
                <a:latin typeface="+mn-lt"/>
              </a:endParaRPr>
            </a:p>
          </p:txBody>
        </p:sp>
        <p:cxnSp>
          <p:nvCxnSpPr>
            <p:cNvPr id="27" name="Gerader Verbinder 26"/>
            <p:cNvCxnSpPr/>
            <p:nvPr/>
          </p:nvCxnSpPr>
          <p:spPr>
            <a:xfrm>
              <a:off x="764869" y="5455048"/>
              <a:ext cx="1364377" cy="288256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/>
            <p:cNvCxnSpPr/>
            <p:nvPr/>
          </p:nvCxnSpPr>
          <p:spPr>
            <a:xfrm>
              <a:off x="2129246" y="5743528"/>
              <a:ext cx="723855" cy="14379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/>
            <p:cNvSpPr txBox="1"/>
            <p:nvPr/>
          </p:nvSpPr>
          <p:spPr>
            <a:xfrm>
              <a:off x="749642" y="5877272"/>
              <a:ext cx="10502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 err="1" smtClean="0">
                  <a:solidFill>
                    <a:srgbClr val="1003BD"/>
                  </a:solidFill>
                  <a:latin typeface="+mn-lt"/>
                </a:rPr>
                <a:t>stratified</a:t>
              </a:r>
              <a:endParaRPr lang="de-DE" sz="1400" dirty="0" smtClean="0">
                <a:solidFill>
                  <a:srgbClr val="1003BD"/>
                </a:solidFill>
                <a:latin typeface="+mn-lt"/>
              </a:endParaRPr>
            </a:p>
            <a:p>
              <a:pPr algn="ctr"/>
              <a:r>
                <a:rPr lang="de-DE" sz="1400" dirty="0" err="1" smtClean="0">
                  <a:solidFill>
                    <a:srgbClr val="1003BD"/>
                  </a:solidFill>
                  <a:latin typeface="+mn-lt"/>
                </a:rPr>
                <a:t>turbulence</a:t>
              </a:r>
              <a:endParaRPr lang="de-DE" sz="1400" dirty="0">
                <a:solidFill>
                  <a:srgbClr val="1003BD"/>
                </a:solidFill>
                <a:latin typeface="+mn-lt"/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 rot="658514">
              <a:off x="1296225" y="5264440"/>
              <a:ext cx="5389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olidFill>
                    <a:srgbClr val="1003BD"/>
                  </a:solidFill>
                  <a:latin typeface="+mn-lt"/>
                </a:rPr>
                <a:t>-5/3</a:t>
              </a:r>
              <a:endParaRPr lang="de-DE" sz="1600" dirty="0">
                <a:solidFill>
                  <a:srgbClr val="1003BD"/>
                </a:solidFill>
                <a:latin typeface="+mn-lt"/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 rot="658514">
              <a:off x="2286871" y="5470416"/>
              <a:ext cx="5389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olidFill>
                    <a:srgbClr val="FF0000"/>
                  </a:solidFill>
                  <a:latin typeface="+mn-lt"/>
                </a:rPr>
                <a:t>-5/3</a:t>
              </a:r>
              <a:endParaRPr lang="de-DE" sz="1600" dirty="0">
                <a:solidFill>
                  <a:srgbClr val="FF0000"/>
                </a:solidFill>
                <a:latin typeface="+mn-lt"/>
              </a:endParaRPr>
            </a:p>
          </p:txBody>
        </p:sp>
        <p:cxnSp>
          <p:nvCxnSpPr>
            <p:cNvPr id="32" name="Gerader Verbinder 31"/>
            <p:cNvCxnSpPr/>
            <p:nvPr/>
          </p:nvCxnSpPr>
          <p:spPr>
            <a:xfrm>
              <a:off x="3594949" y="4787104"/>
              <a:ext cx="0" cy="15841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/>
            <p:cNvCxnSpPr/>
            <p:nvPr/>
          </p:nvCxnSpPr>
          <p:spPr>
            <a:xfrm>
              <a:off x="3594032" y="6371280"/>
              <a:ext cx="23042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feld 33"/>
            <p:cNvSpPr txBox="1"/>
            <p:nvPr/>
          </p:nvSpPr>
          <p:spPr>
            <a:xfrm rot="16200000">
              <a:off x="2924285" y="5346568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latin typeface="+mn-lt"/>
                </a:rPr>
                <a:t>l</a:t>
              </a:r>
              <a:r>
                <a:rPr lang="de-DE" dirty="0" err="1" smtClean="0">
                  <a:latin typeface="+mn-lt"/>
                </a:rPr>
                <a:t>n</a:t>
              </a:r>
              <a:r>
                <a:rPr lang="de-DE" dirty="0" smtClean="0">
                  <a:latin typeface="+mn-lt"/>
                </a:rPr>
                <a:t> E(m)</a:t>
              </a:r>
              <a:endParaRPr lang="de-DE" dirty="0">
                <a:latin typeface="+mn-lt"/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4473610" y="6371280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latin typeface="+mn-lt"/>
                </a:rPr>
                <a:t>l</a:t>
              </a:r>
              <a:r>
                <a:rPr lang="de-DE" dirty="0" err="1" smtClean="0">
                  <a:latin typeface="+mn-lt"/>
                </a:rPr>
                <a:t>n</a:t>
              </a:r>
              <a:r>
                <a:rPr lang="de-DE" dirty="0" smtClean="0">
                  <a:latin typeface="+mn-lt"/>
                </a:rPr>
                <a:t> m</a:t>
              </a:r>
              <a:endParaRPr lang="de-DE" dirty="0">
                <a:latin typeface="+mn-lt"/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4817415" y="5848060"/>
              <a:ext cx="10198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 err="1" smtClean="0">
                  <a:solidFill>
                    <a:srgbClr val="FF0000"/>
                  </a:solidFill>
                  <a:latin typeface="+mn-lt"/>
                </a:rPr>
                <a:t>isotropic</a:t>
              </a:r>
              <a:endParaRPr lang="de-DE" sz="1400" dirty="0" smtClean="0">
                <a:solidFill>
                  <a:srgbClr val="FF0000"/>
                </a:solidFill>
                <a:latin typeface="+mn-lt"/>
              </a:endParaRPr>
            </a:p>
            <a:p>
              <a:pPr algn="ctr"/>
              <a:r>
                <a:rPr lang="de-DE" sz="1400" dirty="0" err="1" smtClean="0">
                  <a:solidFill>
                    <a:srgbClr val="FF0000"/>
                  </a:solidFill>
                  <a:latin typeface="+mn-lt"/>
                </a:rPr>
                <a:t>turbulence</a:t>
              </a:r>
              <a:endParaRPr lang="de-DE" sz="1400" dirty="0">
                <a:solidFill>
                  <a:srgbClr val="FF0000"/>
                </a:solidFill>
                <a:latin typeface="+mn-lt"/>
              </a:endParaRPr>
            </a:p>
          </p:txBody>
        </p:sp>
        <p:cxnSp>
          <p:nvCxnSpPr>
            <p:cNvPr id="37" name="Gerader Verbinder 36"/>
            <p:cNvCxnSpPr/>
            <p:nvPr/>
          </p:nvCxnSpPr>
          <p:spPr>
            <a:xfrm>
              <a:off x="3878664" y="5184949"/>
              <a:ext cx="1102430" cy="548307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37"/>
            <p:cNvCxnSpPr/>
            <p:nvPr/>
          </p:nvCxnSpPr>
          <p:spPr>
            <a:xfrm>
              <a:off x="4981094" y="5733480"/>
              <a:ext cx="723855" cy="14379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feld 38"/>
            <p:cNvSpPr txBox="1"/>
            <p:nvPr/>
          </p:nvSpPr>
          <p:spPr>
            <a:xfrm>
              <a:off x="3651730" y="5867224"/>
              <a:ext cx="10502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 err="1" smtClean="0">
                  <a:solidFill>
                    <a:srgbClr val="1003BD"/>
                  </a:solidFill>
                  <a:latin typeface="+mn-lt"/>
                </a:rPr>
                <a:t>stratified</a:t>
              </a:r>
              <a:endParaRPr lang="de-DE" sz="1400" dirty="0" smtClean="0">
                <a:solidFill>
                  <a:srgbClr val="1003BD"/>
                </a:solidFill>
                <a:latin typeface="+mn-lt"/>
              </a:endParaRPr>
            </a:p>
            <a:p>
              <a:pPr algn="ctr"/>
              <a:r>
                <a:rPr lang="de-DE" sz="1400" dirty="0" err="1" smtClean="0">
                  <a:solidFill>
                    <a:srgbClr val="1003BD"/>
                  </a:solidFill>
                  <a:latin typeface="+mn-lt"/>
                </a:rPr>
                <a:t>turbulence</a:t>
              </a:r>
              <a:endParaRPr lang="de-DE" sz="1400" dirty="0">
                <a:solidFill>
                  <a:srgbClr val="1003BD"/>
                </a:solidFill>
                <a:latin typeface="+mn-lt"/>
              </a:endParaRPr>
            </a:p>
          </p:txBody>
        </p:sp>
        <p:sp>
          <p:nvSpPr>
            <p:cNvPr id="40" name="Textfeld 39"/>
            <p:cNvSpPr txBox="1"/>
            <p:nvPr/>
          </p:nvSpPr>
          <p:spPr>
            <a:xfrm rot="1574160">
              <a:off x="4320697" y="5114906"/>
              <a:ext cx="3674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olidFill>
                    <a:srgbClr val="1003BD"/>
                  </a:solidFill>
                  <a:latin typeface="+mn-lt"/>
                </a:rPr>
                <a:t>-3</a:t>
              </a:r>
              <a:endParaRPr lang="de-DE" sz="1600" dirty="0">
                <a:solidFill>
                  <a:srgbClr val="1003BD"/>
                </a:solidFill>
                <a:latin typeface="+mn-lt"/>
              </a:endParaRPr>
            </a:p>
          </p:txBody>
        </p:sp>
        <p:sp>
          <p:nvSpPr>
            <p:cNvPr id="41" name="Textfeld 40"/>
            <p:cNvSpPr txBox="1"/>
            <p:nvPr/>
          </p:nvSpPr>
          <p:spPr>
            <a:xfrm rot="658514">
              <a:off x="5138719" y="5460368"/>
              <a:ext cx="5389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olidFill>
                    <a:srgbClr val="FF0000"/>
                  </a:solidFill>
                  <a:latin typeface="+mn-lt"/>
                </a:rPr>
                <a:t>-5/3</a:t>
              </a:r>
              <a:endParaRPr lang="de-DE" sz="16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42" name="Textfeld 41"/>
            <p:cNvSpPr txBox="1"/>
            <p:nvPr/>
          </p:nvSpPr>
          <p:spPr>
            <a:xfrm rot="16200000">
              <a:off x="5843588" y="5328706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latin typeface="+mn-lt"/>
                </a:rPr>
                <a:t>l</a:t>
              </a:r>
              <a:r>
                <a:rPr lang="de-DE" dirty="0" err="1" smtClean="0">
                  <a:latin typeface="+mn-lt"/>
                </a:rPr>
                <a:t>n</a:t>
              </a:r>
              <a:r>
                <a:rPr lang="de-DE" dirty="0" smtClean="0">
                  <a:latin typeface="+mn-lt"/>
                </a:rPr>
                <a:t> E(</a:t>
              </a:r>
              <a:r>
                <a:rPr lang="el-GR" dirty="0">
                  <a:latin typeface="+mn-lt"/>
                </a:rPr>
                <a:t>ω</a:t>
              </a:r>
              <a:r>
                <a:rPr lang="de-DE" dirty="0" smtClean="0">
                  <a:latin typeface="+mn-lt"/>
                </a:rPr>
                <a:t>)</a:t>
              </a:r>
              <a:endParaRPr lang="de-DE" dirty="0">
                <a:latin typeface="+mn-lt"/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7416645" y="6353418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latin typeface="+mn-lt"/>
                </a:rPr>
                <a:t>l</a:t>
              </a:r>
              <a:r>
                <a:rPr lang="de-DE" dirty="0" err="1" smtClean="0">
                  <a:latin typeface="+mn-lt"/>
                </a:rPr>
                <a:t>n</a:t>
              </a:r>
              <a:r>
                <a:rPr lang="de-DE" dirty="0" smtClean="0">
                  <a:latin typeface="+mn-lt"/>
                </a:rPr>
                <a:t> </a:t>
              </a:r>
              <a:r>
                <a:rPr lang="el-GR" dirty="0" smtClean="0">
                  <a:latin typeface="+mn-lt"/>
                </a:rPr>
                <a:t>ω</a:t>
              </a:r>
              <a:endParaRPr lang="de-DE" dirty="0">
                <a:latin typeface="+mn-lt"/>
              </a:endParaRPr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7800642" y="5830198"/>
              <a:ext cx="10198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 err="1" smtClean="0">
                  <a:solidFill>
                    <a:srgbClr val="FF0000"/>
                  </a:solidFill>
                  <a:latin typeface="+mn-lt"/>
                </a:rPr>
                <a:t>isotropic</a:t>
              </a:r>
              <a:endParaRPr lang="de-DE" sz="1400" dirty="0" smtClean="0">
                <a:solidFill>
                  <a:srgbClr val="FF0000"/>
                </a:solidFill>
                <a:latin typeface="+mn-lt"/>
              </a:endParaRPr>
            </a:p>
            <a:p>
              <a:pPr algn="ctr"/>
              <a:r>
                <a:rPr lang="de-DE" sz="1400" dirty="0" err="1" smtClean="0">
                  <a:solidFill>
                    <a:srgbClr val="FF0000"/>
                  </a:solidFill>
                  <a:latin typeface="+mn-lt"/>
                </a:rPr>
                <a:t>turbulence</a:t>
              </a:r>
              <a:endParaRPr lang="de-DE" sz="1400" dirty="0">
                <a:solidFill>
                  <a:srgbClr val="FF0000"/>
                </a:solidFill>
                <a:latin typeface="+mn-lt"/>
              </a:endParaRPr>
            </a:p>
          </p:txBody>
        </p:sp>
        <p:cxnSp>
          <p:nvCxnSpPr>
            <p:cNvPr id="45" name="Gerader Verbinder 44"/>
            <p:cNvCxnSpPr/>
            <p:nvPr/>
          </p:nvCxnSpPr>
          <p:spPr>
            <a:xfrm>
              <a:off x="6732240" y="5216234"/>
              <a:ext cx="1242129" cy="49916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feld 45"/>
            <p:cNvSpPr txBox="1"/>
            <p:nvPr/>
          </p:nvSpPr>
          <p:spPr>
            <a:xfrm>
              <a:off x="6594765" y="5849362"/>
              <a:ext cx="10502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 err="1" smtClean="0">
                  <a:solidFill>
                    <a:srgbClr val="1003BD"/>
                  </a:solidFill>
                  <a:latin typeface="+mn-lt"/>
                </a:rPr>
                <a:t>stratified</a:t>
              </a:r>
              <a:endParaRPr lang="de-DE" sz="1400" dirty="0" smtClean="0">
                <a:solidFill>
                  <a:srgbClr val="1003BD"/>
                </a:solidFill>
                <a:latin typeface="+mn-lt"/>
              </a:endParaRPr>
            </a:p>
            <a:p>
              <a:pPr algn="ctr"/>
              <a:r>
                <a:rPr lang="de-DE" sz="1400" dirty="0" err="1" smtClean="0">
                  <a:solidFill>
                    <a:srgbClr val="1003BD"/>
                  </a:solidFill>
                  <a:latin typeface="+mn-lt"/>
                </a:rPr>
                <a:t>turbulence</a:t>
              </a:r>
              <a:endParaRPr lang="de-DE" sz="1400" dirty="0">
                <a:solidFill>
                  <a:srgbClr val="1003BD"/>
                </a:solidFill>
                <a:latin typeface="+mn-lt"/>
              </a:endParaRPr>
            </a:p>
          </p:txBody>
        </p:sp>
        <p:sp>
          <p:nvSpPr>
            <p:cNvPr id="47" name="Textfeld 46"/>
            <p:cNvSpPr txBox="1"/>
            <p:nvPr/>
          </p:nvSpPr>
          <p:spPr>
            <a:xfrm rot="1242926">
              <a:off x="7324942" y="5149270"/>
              <a:ext cx="3674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olidFill>
                    <a:srgbClr val="1003BD"/>
                  </a:solidFill>
                  <a:latin typeface="+mn-lt"/>
                </a:rPr>
                <a:t>-2</a:t>
              </a:r>
              <a:endParaRPr lang="de-DE" sz="1600" dirty="0">
                <a:solidFill>
                  <a:srgbClr val="1003BD"/>
                </a:solidFill>
                <a:latin typeface="+mn-lt"/>
              </a:endParaRPr>
            </a:p>
          </p:txBody>
        </p:sp>
        <p:sp>
          <p:nvSpPr>
            <p:cNvPr id="48" name="Textfeld 47"/>
            <p:cNvSpPr txBox="1"/>
            <p:nvPr/>
          </p:nvSpPr>
          <p:spPr>
            <a:xfrm rot="658514">
              <a:off x="8131994" y="5442506"/>
              <a:ext cx="5389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olidFill>
                    <a:srgbClr val="FF0000"/>
                  </a:solidFill>
                  <a:latin typeface="+mn-lt"/>
                </a:rPr>
                <a:t>-5/3</a:t>
              </a:r>
              <a:endParaRPr lang="de-DE" sz="1600" dirty="0">
                <a:solidFill>
                  <a:srgbClr val="FF0000"/>
                </a:solidFill>
                <a:latin typeface="+mn-lt"/>
              </a:endParaRPr>
            </a:p>
          </p:txBody>
        </p:sp>
        <p:cxnSp>
          <p:nvCxnSpPr>
            <p:cNvPr id="49" name="Gerader Verbinder 48"/>
            <p:cNvCxnSpPr/>
            <p:nvPr/>
          </p:nvCxnSpPr>
          <p:spPr>
            <a:xfrm>
              <a:off x="6516216" y="4787104"/>
              <a:ext cx="0" cy="15841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r Verbinder 49"/>
            <p:cNvCxnSpPr/>
            <p:nvPr/>
          </p:nvCxnSpPr>
          <p:spPr>
            <a:xfrm>
              <a:off x="6516216" y="6371280"/>
              <a:ext cx="23042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r Verbinder 50"/>
            <p:cNvCxnSpPr/>
            <p:nvPr/>
          </p:nvCxnSpPr>
          <p:spPr>
            <a:xfrm>
              <a:off x="7982745" y="5714832"/>
              <a:ext cx="723855" cy="14379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941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-82550" y="-1096"/>
            <a:ext cx="9324975" cy="646331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800" dirty="0" smtClean="0">
                <a:latin typeface="+mj-lt"/>
              </a:rPr>
              <a:t>GW in </a:t>
            </a:r>
            <a:r>
              <a:rPr lang="de-DE" altLang="de-DE" sz="1800" dirty="0" err="1" smtClean="0">
                <a:latin typeface="+mj-lt"/>
              </a:rPr>
              <a:t>the</a:t>
            </a:r>
            <a:r>
              <a:rPr lang="de-DE" altLang="de-DE" sz="1800" dirty="0" smtClean="0">
                <a:latin typeface="+mj-lt"/>
              </a:rPr>
              <a:t> </a:t>
            </a:r>
            <a:r>
              <a:rPr lang="de-DE" altLang="de-DE" sz="1800" dirty="0" err="1" smtClean="0">
                <a:latin typeface="+mj-lt"/>
              </a:rPr>
              <a:t>single</a:t>
            </a:r>
            <a:r>
              <a:rPr lang="de-DE" altLang="de-DE" sz="1800" dirty="0" smtClean="0">
                <a:latin typeface="+mj-lt"/>
              </a:rPr>
              <a:t> </a:t>
            </a:r>
            <a:r>
              <a:rPr lang="de-DE" altLang="de-DE" sz="1800" dirty="0" err="1" smtClean="0">
                <a:latin typeface="+mj-lt"/>
              </a:rPr>
              <a:t>column</a:t>
            </a:r>
            <a:r>
              <a:rPr lang="de-DE" altLang="de-DE" sz="1800" dirty="0">
                <a:latin typeface="+mj-lt"/>
              </a:rPr>
              <a:t> </a:t>
            </a:r>
            <a:r>
              <a:rPr lang="de-DE" altLang="de-DE" sz="1800" dirty="0" err="1" smtClean="0">
                <a:latin typeface="+mj-lt"/>
              </a:rPr>
              <a:t>and</a:t>
            </a:r>
            <a:r>
              <a:rPr lang="de-DE" altLang="de-DE" sz="1800" dirty="0" smtClean="0">
                <a:latin typeface="+mj-lt"/>
              </a:rPr>
              <a:t> </a:t>
            </a:r>
            <a:r>
              <a:rPr lang="de-DE" altLang="de-DE" sz="1800" dirty="0" err="1" smtClean="0">
                <a:latin typeface="+mj-lt"/>
              </a:rPr>
              <a:t>steady</a:t>
            </a:r>
            <a:r>
              <a:rPr lang="de-DE" altLang="de-DE" sz="1800" dirty="0" smtClean="0">
                <a:latin typeface="+mj-lt"/>
              </a:rPr>
              <a:t> </a:t>
            </a:r>
            <a:r>
              <a:rPr lang="de-DE" altLang="de-DE" sz="1800" dirty="0" err="1" smtClean="0">
                <a:latin typeface="+mj-lt"/>
              </a:rPr>
              <a:t>state</a:t>
            </a:r>
            <a:r>
              <a:rPr lang="de-DE" altLang="de-DE" sz="1800" dirty="0" smtClean="0">
                <a:latin typeface="+mj-lt"/>
              </a:rPr>
              <a:t> </a:t>
            </a:r>
            <a:r>
              <a:rPr lang="de-DE" altLang="de-DE" sz="1800" dirty="0" err="1" smtClean="0">
                <a:latin typeface="+mj-lt"/>
              </a:rPr>
              <a:t>approximations</a:t>
            </a:r>
            <a:r>
              <a:rPr lang="de-DE" altLang="de-DE" sz="1800" dirty="0" smtClean="0">
                <a:latin typeface="+mj-lt"/>
              </a:rPr>
              <a:t>: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800" dirty="0" err="1" smtClean="0">
                <a:latin typeface="+mj-lt"/>
              </a:rPr>
              <a:t>Quantities</a:t>
            </a:r>
            <a:r>
              <a:rPr lang="de-DE" altLang="de-DE" sz="1800" dirty="0" smtClean="0">
                <a:latin typeface="+mj-lt"/>
              </a:rPr>
              <a:t> </a:t>
            </a:r>
            <a:r>
              <a:rPr lang="de-DE" altLang="de-DE" sz="1800" dirty="0" err="1" smtClean="0">
                <a:latin typeface="+mj-lt"/>
              </a:rPr>
              <a:t>that</a:t>
            </a:r>
            <a:r>
              <a:rPr lang="de-DE" altLang="de-DE" sz="1800" dirty="0" smtClean="0">
                <a:latin typeface="+mj-lt"/>
              </a:rPr>
              <a:t> </a:t>
            </a:r>
            <a:r>
              <a:rPr lang="de-DE" altLang="de-DE" sz="1800" dirty="0" err="1" smtClean="0">
                <a:latin typeface="+mj-lt"/>
              </a:rPr>
              <a:t>are</a:t>
            </a:r>
            <a:r>
              <a:rPr lang="de-DE" altLang="de-DE" sz="1800" dirty="0" smtClean="0">
                <a:latin typeface="+mj-lt"/>
              </a:rPr>
              <a:t> </a:t>
            </a:r>
            <a:r>
              <a:rPr lang="de-DE" altLang="de-DE" sz="1800" dirty="0" err="1" smtClean="0">
                <a:latin typeface="+mj-lt"/>
              </a:rPr>
              <a:t>constant</a:t>
            </a:r>
            <a:r>
              <a:rPr lang="de-DE" altLang="de-DE" sz="1800" dirty="0" smtClean="0">
                <a:latin typeface="+mj-lt"/>
              </a:rPr>
              <a:t> </a:t>
            </a:r>
            <a:r>
              <a:rPr lang="de-DE" altLang="de-DE" sz="1800" dirty="0" err="1" smtClean="0">
                <a:latin typeface="+mj-lt"/>
              </a:rPr>
              <a:t>with</a:t>
            </a:r>
            <a:r>
              <a:rPr lang="de-DE" altLang="de-DE" sz="1800" dirty="0" smtClean="0">
                <a:latin typeface="+mj-lt"/>
              </a:rPr>
              <a:t> z in </a:t>
            </a:r>
            <a:r>
              <a:rPr lang="de-DE" altLang="de-DE" sz="1800" dirty="0" err="1" smtClean="0">
                <a:latin typeface="+mj-lt"/>
              </a:rPr>
              <a:t>the</a:t>
            </a:r>
            <a:r>
              <a:rPr lang="de-DE" altLang="de-DE" sz="1800" dirty="0" smtClean="0">
                <a:latin typeface="+mj-lt"/>
              </a:rPr>
              <a:t> </a:t>
            </a:r>
            <a:r>
              <a:rPr lang="de-DE" altLang="de-DE" sz="1800" dirty="0" err="1" smtClean="0">
                <a:latin typeface="+mj-lt"/>
              </a:rPr>
              <a:t>conservative</a:t>
            </a:r>
            <a:r>
              <a:rPr lang="de-DE" altLang="de-DE" sz="1800" dirty="0" smtClean="0">
                <a:latin typeface="+mj-lt"/>
              </a:rPr>
              <a:t> </a:t>
            </a:r>
            <a:r>
              <a:rPr lang="de-DE" altLang="de-DE" sz="1800" dirty="0" err="1" smtClean="0">
                <a:latin typeface="+mj-lt"/>
              </a:rPr>
              <a:t>case</a:t>
            </a:r>
            <a:endParaRPr lang="de-DE" altLang="de-DE" sz="1800" dirty="0" smtClean="0">
              <a:latin typeface="+mj-lt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0" t="59671" r="4752" b="26893"/>
          <a:stretch/>
        </p:blipFill>
        <p:spPr bwMode="auto">
          <a:xfrm>
            <a:off x="1418450" y="836712"/>
            <a:ext cx="5529814" cy="72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5508104" y="1185444"/>
            <a:ext cx="2808311" cy="369332"/>
          </a:xfrm>
          <a:prstGeom prst="rect">
            <a:avLst/>
          </a:prstGeom>
          <a:solidFill>
            <a:srgbClr val="F5FEA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dirty="0" smtClean="0">
                <a:latin typeface="+mn-lt"/>
              </a:rPr>
              <a:t>= 0  </a:t>
            </a:r>
            <a:r>
              <a:rPr lang="de-DE" dirty="0" err="1" smtClean="0">
                <a:latin typeface="+mn-lt"/>
              </a:rPr>
              <a:t>for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orographic</a:t>
            </a:r>
            <a:r>
              <a:rPr lang="de-DE" dirty="0" smtClean="0">
                <a:latin typeface="+mn-lt"/>
              </a:rPr>
              <a:t> GWs</a:t>
            </a: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-82550" y="1988840"/>
            <a:ext cx="9324975" cy="368301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800" dirty="0" smtClean="0">
                <a:latin typeface="+mj-lt"/>
              </a:rPr>
              <a:t>Zonal-</a:t>
            </a:r>
            <a:r>
              <a:rPr lang="de-DE" altLang="de-DE" sz="1800" dirty="0" err="1" smtClean="0">
                <a:latin typeface="+mj-lt"/>
              </a:rPr>
              <a:t>mean</a:t>
            </a:r>
            <a:r>
              <a:rPr lang="de-DE" altLang="de-DE" sz="1800" dirty="0" smtClean="0">
                <a:latin typeface="+mj-lt"/>
              </a:rPr>
              <a:t> </a:t>
            </a:r>
            <a:r>
              <a:rPr lang="de-DE" altLang="de-DE" sz="1800" dirty="0" err="1" smtClean="0">
                <a:latin typeface="+mj-lt"/>
              </a:rPr>
              <a:t>energy</a:t>
            </a:r>
            <a:r>
              <a:rPr lang="de-DE" altLang="de-DE" sz="1800" dirty="0" smtClean="0">
                <a:latin typeface="+mj-lt"/>
              </a:rPr>
              <a:t> </a:t>
            </a:r>
            <a:r>
              <a:rPr lang="de-DE" altLang="de-DE" sz="1800" dirty="0" err="1" smtClean="0">
                <a:latin typeface="+mj-lt"/>
              </a:rPr>
              <a:t>flux</a:t>
            </a:r>
            <a:r>
              <a:rPr lang="de-DE" altLang="de-DE" sz="1800" dirty="0" smtClean="0">
                <a:latin typeface="+mj-lt"/>
              </a:rPr>
              <a:t> </a:t>
            </a:r>
            <a:r>
              <a:rPr lang="de-DE" altLang="de-DE" sz="1800" dirty="0" err="1" smtClean="0">
                <a:latin typeface="+mj-lt"/>
              </a:rPr>
              <a:t>densities</a:t>
            </a:r>
            <a:r>
              <a:rPr lang="de-DE" altLang="de-DE" sz="1800" dirty="0" smtClean="0">
                <a:latin typeface="+mj-lt"/>
              </a:rPr>
              <a:t> (June 21 – August 10)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467544" y="2492896"/>
            <a:ext cx="7500010" cy="2893749"/>
            <a:chOff x="467544" y="2648996"/>
            <a:chExt cx="7500010" cy="2893749"/>
          </a:xfrm>
        </p:grpSpPr>
        <p:pic>
          <p:nvPicPr>
            <p:cNvPr id="21" name="Picture 2" descr="C:\Users\kd015\Documents\ATLAS\2ndaryGWs-jgr\efluxzo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673014"/>
              <a:ext cx="7390283" cy="2869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feld 16"/>
            <p:cNvSpPr txBox="1"/>
            <p:nvPr/>
          </p:nvSpPr>
          <p:spPr>
            <a:xfrm>
              <a:off x="701631" y="2653674"/>
              <a:ext cx="367240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err="1" smtClean="0">
                  <a:latin typeface="+mn-lt"/>
                </a:rPr>
                <a:t>F</a:t>
              </a:r>
              <a:r>
                <a:rPr lang="de-DE" sz="1400" baseline="-25000" dirty="0" err="1" smtClean="0">
                  <a:latin typeface="+mn-lt"/>
                </a:rPr>
                <a:t>p</a:t>
              </a:r>
              <a:r>
                <a:rPr lang="de-DE" sz="1400" dirty="0" smtClean="0"/>
                <a:t> </a:t>
              </a:r>
              <a:r>
                <a:rPr lang="de-DE" sz="1400" dirty="0" smtClean="0">
                  <a:latin typeface="+mn-lt"/>
                </a:rPr>
                <a:t>(</a:t>
              </a:r>
              <a:r>
                <a:rPr lang="de-DE" sz="1400" dirty="0" err="1" smtClean="0">
                  <a:latin typeface="+mn-lt"/>
                </a:rPr>
                <a:t>mPa</a:t>
              </a:r>
              <a:r>
                <a:rPr lang="de-DE" sz="1400" dirty="0" smtClean="0">
                  <a:latin typeface="+mn-lt"/>
                </a:rPr>
                <a:t> ms</a:t>
              </a:r>
              <a:r>
                <a:rPr lang="de-DE" sz="1400" baseline="30000" dirty="0" smtClean="0">
                  <a:latin typeface="+mn-lt"/>
                </a:rPr>
                <a:t>-1</a:t>
              </a:r>
              <a:r>
                <a:rPr lang="de-DE" sz="1400" dirty="0" smtClean="0">
                  <a:latin typeface="+mn-lt"/>
                </a:rPr>
                <a:t>)</a:t>
              </a:r>
              <a:endParaRPr lang="de-DE" sz="1400" dirty="0">
                <a:latin typeface="+mn-lt"/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4365414" y="2648996"/>
              <a:ext cx="360214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err="1" smtClean="0">
                  <a:latin typeface="+mn-lt"/>
                </a:rPr>
                <a:t>F</a:t>
              </a:r>
              <a:r>
                <a:rPr lang="de-DE" sz="1400" baseline="-25000" dirty="0" err="1" smtClean="0">
                  <a:latin typeface="+mn-lt"/>
                </a:rPr>
                <a:t>p</a:t>
              </a:r>
              <a:r>
                <a:rPr lang="de-DE" sz="1400" dirty="0" smtClean="0"/>
                <a:t> </a:t>
              </a:r>
              <a:r>
                <a:rPr lang="de-DE" sz="1400" dirty="0" smtClean="0">
                  <a:latin typeface="+mn-lt"/>
                </a:rPr>
                <a:t>+ </a:t>
              </a:r>
              <a:r>
                <a:rPr lang="el-GR" sz="1400" dirty="0" smtClean="0">
                  <a:latin typeface="+mn-lt"/>
                </a:rPr>
                <a:t>ρ</a:t>
              </a:r>
              <a:r>
                <a:rPr lang="de-DE" sz="1400" dirty="0" smtClean="0">
                  <a:latin typeface="+mn-lt"/>
                </a:rPr>
                <a:t>(</a:t>
              </a:r>
              <a:r>
                <a:rPr lang="de-DE" sz="1400" b="1" dirty="0" err="1" smtClean="0">
                  <a:latin typeface="+mn-lt"/>
                </a:rPr>
                <a:t>F</a:t>
              </a:r>
              <a:r>
                <a:rPr lang="de-DE" sz="1400" dirty="0" err="1" smtClean="0">
                  <a:latin typeface="+mn-lt"/>
                </a:rPr>
                <a:t>•</a:t>
              </a:r>
              <a:r>
                <a:rPr lang="de-DE" sz="1400" b="1" dirty="0" err="1" smtClean="0">
                  <a:latin typeface="+mn-lt"/>
                </a:rPr>
                <a:t>v</a:t>
              </a:r>
              <a:r>
                <a:rPr lang="de-DE" sz="1400" dirty="0" smtClean="0">
                  <a:latin typeface="+mn-lt"/>
                </a:rPr>
                <a:t>) (</a:t>
              </a:r>
              <a:r>
                <a:rPr lang="de-DE" sz="1400" dirty="0" err="1" smtClean="0">
                  <a:latin typeface="+mn-lt"/>
                </a:rPr>
                <a:t>mPa</a:t>
              </a:r>
              <a:r>
                <a:rPr lang="de-DE" sz="1400" dirty="0" smtClean="0">
                  <a:latin typeface="+mn-lt"/>
                </a:rPr>
                <a:t> ms</a:t>
              </a:r>
              <a:r>
                <a:rPr lang="de-DE" sz="1400" baseline="30000" dirty="0" smtClean="0">
                  <a:latin typeface="+mn-lt"/>
                </a:rPr>
                <a:t>-1</a:t>
              </a:r>
              <a:r>
                <a:rPr lang="de-DE" sz="1400" dirty="0" smtClean="0">
                  <a:latin typeface="+mn-lt"/>
                </a:rPr>
                <a:t>)</a:t>
              </a:r>
              <a:endParaRPr lang="de-DE" sz="1400" dirty="0">
                <a:latin typeface="+mn-lt"/>
              </a:endParaRPr>
            </a:p>
          </p:txBody>
        </p:sp>
      </p:grpSp>
      <p:sp>
        <p:nvSpPr>
          <p:cNvPr id="19" name="Textfeld 18"/>
          <p:cNvSpPr txBox="1"/>
          <p:nvPr/>
        </p:nvSpPr>
        <p:spPr bwMode="auto">
          <a:xfrm>
            <a:off x="223453" y="5592142"/>
            <a:ext cx="8712968" cy="1077218"/>
          </a:xfrm>
          <a:prstGeom prst="rect">
            <a:avLst/>
          </a:prstGeom>
          <a:solidFill>
            <a:srgbClr val="F5FEA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600" dirty="0" smtClean="0">
                <a:latin typeface="+mn-lt"/>
              </a:rPr>
              <a:t>The </a:t>
            </a:r>
            <a:r>
              <a:rPr lang="de-DE" sz="1600" dirty="0" err="1" smtClean="0">
                <a:latin typeface="+mn-lt"/>
              </a:rPr>
              <a:t>upward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energy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flux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of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the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primary</a:t>
            </a:r>
            <a:r>
              <a:rPr lang="de-DE" sz="1600" dirty="0" smtClean="0">
                <a:latin typeface="+mn-lt"/>
              </a:rPr>
              <a:t> (</a:t>
            </a:r>
            <a:r>
              <a:rPr lang="de-DE" sz="1600" dirty="0" err="1" smtClean="0">
                <a:latin typeface="+mn-lt"/>
              </a:rPr>
              <a:t>orographic</a:t>
            </a:r>
            <a:r>
              <a:rPr lang="de-DE" sz="1600" dirty="0" smtClean="0">
                <a:latin typeface="+mn-lt"/>
              </a:rPr>
              <a:t>) GWs </a:t>
            </a:r>
            <a:r>
              <a:rPr lang="de-DE" sz="1600" dirty="0" err="1" smtClean="0">
                <a:latin typeface="+mn-lt"/>
              </a:rPr>
              <a:t>is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approximately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zero</a:t>
            </a:r>
            <a:r>
              <a:rPr lang="de-DE" sz="1600" dirty="0" smtClean="0">
                <a:latin typeface="+mn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600" dirty="0" smtClean="0">
                <a:latin typeface="+mn-lt"/>
              </a:rPr>
              <a:t>The </a:t>
            </a:r>
            <a:r>
              <a:rPr lang="de-DE" sz="1600" b="1" dirty="0" err="1">
                <a:latin typeface="+mn-lt"/>
              </a:rPr>
              <a:t>d</a:t>
            </a:r>
            <a:r>
              <a:rPr lang="de-DE" sz="1600" b="1" dirty="0" err="1" smtClean="0">
                <a:latin typeface="+mn-lt"/>
              </a:rPr>
              <a:t>ownward</a:t>
            </a:r>
            <a:r>
              <a:rPr lang="de-DE" sz="1600" b="1" dirty="0" smtClean="0">
                <a:latin typeface="+mn-lt"/>
              </a:rPr>
              <a:t> </a:t>
            </a:r>
            <a:r>
              <a:rPr lang="de-DE" sz="1600" b="1" dirty="0" err="1" smtClean="0">
                <a:latin typeface="+mn-lt"/>
              </a:rPr>
              <a:t>energy</a:t>
            </a:r>
            <a:r>
              <a:rPr lang="de-DE" sz="1600" b="1" dirty="0" smtClean="0">
                <a:latin typeface="+mn-lt"/>
              </a:rPr>
              <a:t> </a:t>
            </a:r>
            <a:r>
              <a:rPr lang="de-DE" sz="1600" b="1" dirty="0" err="1" smtClean="0">
                <a:latin typeface="+mn-lt"/>
              </a:rPr>
              <a:t>flux</a:t>
            </a:r>
            <a:r>
              <a:rPr lang="de-DE" sz="1600" b="1" dirty="0" smtClean="0">
                <a:latin typeface="+mn-lt"/>
              </a:rPr>
              <a:t> in </a:t>
            </a:r>
            <a:r>
              <a:rPr lang="de-DE" sz="1600" b="1" dirty="0" err="1" smtClean="0">
                <a:latin typeface="+mn-lt"/>
              </a:rPr>
              <a:t>the</a:t>
            </a:r>
            <a:r>
              <a:rPr lang="de-DE" sz="1600" b="1" dirty="0" smtClean="0">
                <a:latin typeface="+mn-lt"/>
              </a:rPr>
              <a:t> polar </a:t>
            </a:r>
            <a:r>
              <a:rPr lang="de-DE" sz="1600" b="1" dirty="0" err="1" smtClean="0">
                <a:latin typeface="+mn-lt"/>
              </a:rPr>
              <a:t>winter</a:t>
            </a:r>
            <a:r>
              <a:rPr lang="de-DE" sz="1600" b="1" dirty="0" smtClean="0">
                <a:latin typeface="+mn-lt"/>
              </a:rPr>
              <a:t> </a:t>
            </a:r>
            <a:r>
              <a:rPr lang="de-DE" sz="1600" b="1" dirty="0" err="1" smtClean="0">
                <a:latin typeface="+mn-lt"/>
              </a:rPr>
              <a:t>stratosphere</a:t>
            </a:r>
            <a:r>
              <a:rPr lang="de-DE" sz="1600" b="1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can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only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be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explained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by</a:t>
            </a:r>
            <a:r>
              <a:rPr lang="de-DE" sz="1600" dirty="0" smtClean="0">
                <a:latin typeface="+mn-lt"/>
              </a:rPr>
              <a:t>  </a:t>
            </a:r>
            <a:r>
              <a:rPr lang="de-DE" sz="1600" b="1" dirty="0" err="1" smtClean="0">
                <a:latin typeface="+mn-lt"/>
              </a:rPr>
              <a:t>secondary</a:t>
            </a:r>
            <a:r>
              <a:rPr lang="de-DE" sz="1600" b="1" dirty="0" smtClean="0">
                <a:latin typeface="+mn-lt"/>
              </a:rPr>
              <a:t> GWs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that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have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phase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speeds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of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several</a:t>
            </a:r>
            <a:r>
              <a:rPr lang="de-DE" sz="1600" dirty="0" smtClean="0">
                <a:latin typeface="+mn-lt"/>
              </a:rPr>
              <a:t> 10 m/s </a:t>
            </a:r>
            <a:r>
              <a:rPr lang="de-DE" sz="1600" dirty="0" err="1" smtClean="0">
                <a:latin typeface="+mn-lt"/>
              </a:rPr>
              <a:t>and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are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generated</a:t>
            </a:r>
            <a:r>
              <a:rPr lang="de-DE" sz="1600" dirty="0" smtClean="0">
                <a:latin typeface="+mn-lt"/>
              </a:rPr>
              <a:t> in </a:t>
            </a:r>
            <a:r>
              <a:rPr lang="de-DE" sz="1600" dirty="0" err="1" smtClean="0">
                <a:latin typeface="+mn-lt"/>
              </a:rPr>
              <a:t>the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stratosphere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and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lower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mesosphere</a:t>
            </a:r>
            <a:r>
              <a:rPr lang="de-DE" sz="1600" dirty="0" smtClean="0">
                <a:latin typeface="+mn-lt"/>
              </a:rPr>
              <a:t>. </a:t>
            </a:r>
          </a:p>
        </p:txBody>
      </p:sp>
      <p:sp>
        <p:nvSpPr>
          <p:cNvPr id="20" name="Ellipse 19"/>
          <p:cNvSpPr/>
          <p:nvPr/>
        </p:nvSpPr>
        <p:spPr>
          <a:xfrm>
            <a:off x="4682323" y="4208812"/>
            <a:ext cx="805505" cy="1031199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385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9" grpId="0" animBg="1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24" y="450676"/>
            <a:ext cx="7480300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-82550" y="976"/>
            <a:ext cx="9324975" cy="40011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2000" dirty="0" smtClean="0">
                <a:latin typeface="+mj-lt"/>
              </a:rPr>
              <a:t>GW </a:t>
            </a:r>
            <a:r>
              <a:rPr lang="de-DE" altLang="de-DE" sz="2000" dirty="0" err="1" smtClean="0">
                <a:latin typeface="+mj-lt"/>
              </a:rPr>
              <a:t>phases</a:t>
            </a:r>
            <a:r>
              <a:rPr lang="de-DE" altLang="de-DE" sz="2000" dirty="0" smtClean="0">
                <a:latin typeface="+mj-lt"/>
              </a:rPr>
              <a:t> (w´ in m/s) </a:t>
            </a:r>
            <a:r>
              <a:rPr lang="de-DE" altLang="de-DE" sz="2000" dirty="0" err="1" smtClean="0">
                <a:latin typeface="+mj-lt"/>
              </a:rPr>
              <a:t>and</a:t>
            </a:r>
            <a:r>
              <a:rPr lang="de-DE" altLang="de-DE" sz="2000" dirty="0" smtClean="0">
                <a:latin typeface="+mj-lt"/>
              </a:rPr>
              <a:t> horizontal </a:t>
            </a:r>
            <a:r>
              <a:rPr lang="de-DE" altLang="de-DE" sz="2000" dirty="0" err="1" smtClean="0">
                <a:latin typeface="+mj-lt"/>
              </a:rPr>
              <a:t>mean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flow</a:t>
            </a:r>
            <a:r>
              <a:rPr lang="de-DE" altLang="de-DE" sz="2000" dirty="0" smtClean="0">
                <a:latin typeface="+mj-lt"/>
              </a:rPr>
              <a:t> (</a:t>
            </a:r>
            <a:r>
              <a:rPr lang="de-DE" altLang="de-DE" sz="2000" dirty="0" err="1" smtClean="0">
                <a:latin typeface="+mj-lt"/>
              </a:rPr>
              <a:t>arrows</a:t>
            </a:r>
            <a:r>
              <a:rPr lang="de-DE" altLang="de-DE" sz="2000" dirty="0" smtClean="0">
                <a:latin typeface="+mj-lt"/>
              </a:rPr>
              <a:t>) at 10 hPa (30 km)</a:t>
            </a:r>
          </a:p>
        </p:txBody>
      </p:sp>
    </p:spTree>
    <p:extLst>
      <p:ext uri="{BB962C8B-B14F-4D97-AF65-F5344CB8AC3E}">
        <p14:creationId xmlns:p14="http://schemas.microsoft.com/office/powerpoint/2010/main" val="191527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-82550" y="976"/>
            <a:ext cx="9324975" cy="40011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2000" dirty="0" smtClean="0">
                <a:latin typeface="+mj-lt"/>
              </a:rPr>
              <a:t>GW </a:t>
            </a:r>
            <a:r>
              <a:rPr lang="de-DE" altLang="de-DE" sz="2000" dirty="0" err="1" smtClean="0">
                <a:latin typeface="+mj-lt"/>
              </a:rPr>
              <a:t>phases</a:t>
            </a:r>
            <a:r>
              <a:rPr lang="de-DE" altLang="de-DE" sz="2000" dirty="0" smtClean="0">
                <a:latin typeface="+mj-lt"/>
              </a:rPr>
              <a:t> (w´ in m/s) </a:t>
            </a:r>
            <a:r>
              <a:rPr lang="de-DE" altLang="de-DE" sz="2000" dirty="0" err="1" smtClean="0">
                <a:latin typeface="+mj-lt"/>
              </a:rPr>
              <a:t>and</a:t>
            </a:r>
            <a:r>
              <a:rPr lang="de-DE" altLang="de-DE" sz="2000" dirty="0" smtClean="0">
                <a:latin typeface="+mj-lt"/>
              </a:rPr>
              <a:t> horizontal </a:t>
            </a:r>
            <a:r>
              <a:rPr lang="de-DE" altLang="de-DE" sz="2000" dirty="0" err="1" smtClean="0">
                <a:latin typeface="+mj-lt"/>
              </a:rPr>
              <a:t>mean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flow</a:t>
            </a:r>
            <a:r>
              <a:rPr lang="de-DE" altLang="de-DE" sz="2000" dirty="0" smtClean="0">
                <a:latin typeface="+mj-lt"/>
              </a:rPr>
              <a:t> (</a:t>
            </a:r>
            <a:r>
              <a:rPr lang="de-DE" altLang="de-DE" sz="2000" dirty="0" err="1" smtClean="0">
                <a:latin typeface="+mj-lt"/>
              </a:rPr>
              <a:t>arrows</a:t>
            </a:r>
            <a:r>
              <a:rPr lang="de-DE" altLang="de-DE" sz="2000" dirty="0" smtClean="0">
                <a:latin typeface="+mj-lt"/>
              </a:rPr>
              <a:t>) at 0.01 hPa (80 km)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23" y="401086"/>
            <a:ext cx="7746192" cy="636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55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-82550" y="1494"/>
            <a:ext cx="9324975" cy="70788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2000" dirty="0" err="1" smtClean="0">
                <a:latin typeface="+mj-lt"/>
              </a:rPr>
              <a:t>Damping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of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the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secondary</a:t>
            </a:r>
            <a:r>
              <a:rPr lang="de-DE" altLang="de-DE" sz="2000" dirty="0" smtClean="0">
                <a:latin typeface="+mj-lt"/>
              </a:rPr>
              <a:t> GWs in </a:t>
            </a:r>
            <a:r>
              <a:rPr lang="de-DE" altLang="de-DE" sz="2000" dirty="0" err="1" smtClean="0">
                <a:latin typeface="+mj-lt"/>
              </a:rPr>
              <a:t>the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mesopause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region</a:t>
            </a:r>
            <a:endParaRPr lang="de-DE" altLang="de-DE" sz="2000" dirty="0" smtClean="0">
              <a:latin typeface="+mj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2000" dirty="0" err="1">
                <a:latin typeface="+mj-lt"/>
              </a:rPr>
              <a:t>i</a:t>
            </a:r>
            <a:r>
              <a:rPr lang="de-DE" altLang="de-DE" sz="2000" dirty="0" err="1" smtClean="0">
                <a:latin typeface="+mj-lt"/>
              </a:rPr>
              <a:t>nduced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by</a:t>
            </a:r>
            <a:r>
              <a:rPr lang="de-DE" altLang="de-DE" sz="2000" dirty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the</a:t>
            </a:r>
            <a:r>
              <a:rPr lang="de-DE" altLang="de-DE" sz="2000" dirty="0" smtClean="0">
                <a:latin typeface="+mj-lt"/>
              </a:rPr>
              <a:t> (semi-diurnal) </a:t>
            </a:r>
            <a:r>
              <a:rPr lang="de-DE" altLang="de-DE" sz="2000" dirty="0" err="1" smtClean="0">
                <a:latin typeface="+mj-lt"/>
              </a:rPr>
              <a:t>tidal</a:t>
            </a:r>
            <a:r>
              <a:rPr lang="de-DE" altLang="de-DE" sz="2000" dirty="0" smtClean="0">
                <a:latin typeface="+mj-lt"/>
              </a:rPr>
              <a:t> wind </a:t>
            </a:r>
            <a:r>
              <a:rPr lang="de-DE" altLang="de-DE" sz="2000" dirty="0" err="1" smtClean="0">
                <a:latin typeface="+mj-lt"/>
              </a:rPr>
              <a:t>variations</a:t>
            </a:r>
            <a:r>
              <a:rPr lang="de-DE" altLang="de-DE" sz="2000" dirty="0" smtClean="0">
                <a:latin typeface="+mj-lt"/>
              </a:rPr>
              <a:t> 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83568" y="5805264"/>
            <a:ext cx="7960828" cy="707886"/>
          </a:xfrm>
          <a:prstGeom prst="rect">
            <a:avLst/>
          </a:prstGeom>
          <a:solidFill>
            <a:srgbClr val="F5FE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latin typeface="+mn-lt"/>
              </a:rPr>
              <a:t>The </a:t>
            </a:r>
            <a:r>
              <a:rPr lang="de-DE" sz="2000" dirty="0" err="1" smtClean="0">
                <a:solidFill>
                  <a:srgbClr val="FF0000"/>
                </a:solidFill>
                <a:latin typeface="+mn-lt"/>
              </a:rPr>
              <a:t>eastward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smtClean="0">
                <a:solidFill>
                  <a:srgbClr val="1003BD"/>
                </a:solidFill>
                <a:latin typeface="+mn-lt"/>
              </a:rPr>
              <a:t>(</a:t>
            </a:r>
            <a:r>
              <a:rPr lang="de-DE" sz="2000" dirty="0" err="1" smtClean="0">
                <a:solidFill>
                  <a:srgbClr val="1003BD"/>
                </a:solidFill>
                <a:latin typeface="+mn-lt"/>
              </a:rPr>
              <a:t>westward</a:t>
            </a:r>
            <a:r>
              <a:rPr lang="de-DE" sz="2000" dirty="0" smtClean="0">
                <a:solidFill>
                  <a:srgbClr val="1003BD"/>
                </a:solidFill>
                <a:latin typeface="+mn-lt"/>
              </a:rPr>
              <a:t>) </a:t>
            </a:r>
            <a:r>
              <a:rPr lang="de-DE" sz="2000" dirty="0" err="1" smtClean="0">
                <a:latin typeface="+mn-lt"/>
              </a:rPr>
              <a:t>secondary</a:t>
            </a:r>
            <a:r>
              <a:rPr lang="de-DE" sz="2000" dirty="0" smtClean="0">
                <a:latin typeface="+mn-lt"/>
              </a:rPr>
              <a:t> GWs </a:t>
            </a:r>
            <a:r>
              <a:rPr lang="de-DE" sz="2000" dirty="0" err="1" smtClean="0">
                <a:latin typeface="+mn-lt"/>
              </a:rPr>
              <a:t>are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damped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when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the</a:t>
            </a:r>
            <a:r>
              <a:rPr lang="de-DE" sz="2000" dirty="0" smtClean="0">
                <a:latin typeface="+mn-lt"/>
              </a:rPr>
              <a:t> zonal-wind </a:t>
            </a:r>
            <a:r>
              <a:rPr lang="de-DE" sz="2000" dirty="0" err="1" smtClean="0">
                <a:latin typeface="+mn-lt"/>
              </a:rPr>
              <a:t>tide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changes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to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its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+mn-lt"/>
              </a:rPr>
              <a:t>eastward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>
                <a:solidFill>
                  <a:srgbClr val="1003BD"/>
                </a:solidFill>
                <a:latin typeface="+mn-lt"/>
              </a:rPr>
              <a:t>(</a:t>
            </a:r>
            <a:r>
              <a:rPr lang="de-DE" sz="2000" dirty="0" err="1">
                <a:solidFill>
                  <a:srgbClr val="1003BD"/>
                </a:solidFill>
                <a:latin typeface="+mn-lt"/>
              </a:rPr>
              <a:t>westward</a:t>
            </a:r>
            <a:r>
              <a:rPr lang="de-DE" sz="2000" dirty="0">
                <a:solidFill>
                  <a:srgbClr val="1003BD"/>
                </a:solidFill>
                <a:latin typeface="+mn-lt"/>
              </a:rPr>
              <a:t>) </a:t>
            </a:r>
            <a:r>
              <a:rPr lang="de-DE" sz="2000" dirty="0" err="1" smtClean="0">
                <a:latin typeface="+mn-lt"/>
              </a:rPr>
              <a:t>phase</a:t>
            </a:r>
            <a:r>
              <a:rPr lang="de-DE" sz="2000" dirty="0" smtClean="0">
                <a:latin typeface="+mn-lt"/>
              </a:rPr>
              <a:t>.</a:t>
            </a:r>
          </a:p>
        </p:txBody>
      </p:sp>
      <p:pic>
        <p:nvPicPr>
          <p:cNvPr id="55298" name="Picture 2" descr="C:\Users\kd015\Documents\TALKS\talks-2017\tidedrag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286140" cy="492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6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-297178" y="4115"/>
            <a:ext cx="9577388" cy="70788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sz="2000" dirty="0" smtClean="0">
                <a:latin typeface="Arial" charset="0"/>
              </a:rPr>
              <a:t>Residual </a:t>
            </a:r>
            <a:r>
              <a:rPr lang="de-DE" sz="2000" dirty="0" err="1" smtClean="0">
                <a:latin typeface="Arial" charset="0"/>
              </a:rPr>
              <a:t>circulation</a:t>
            </a:r>
            <a:r>
              <a:rPr lang="de-DE" sz="2000" dirty="0" smtClean="0">
                <a:latin typeface="Arial" charset="0"/>
              </a:rPr>
              <a:t> </a:t>
            </a:r>
            <a:r>
              <a:rPr lang="de-DE" sz="2000" dirty="0" err="1" smtClean="0">
                <a:latin typeface="Arial" charset="0"/>
              </a:rPr>
              <a:t>during</a:t>
            </a:r>
            <a:r>
              <a:rPr lang="de-DE" sz="2000" dirty="0" smtClean="0">
                <a:latin typeface="Arial" charset="0"/>
              </a:rPr>
              <a:t> </a:t>
            </a:r>
            <a:r>
              <a:rPr lang="de-DE" sz="2000" dirty="0" err="1" smtClean="0">
                <a:latin typeface="Arial" charset="0"/>
              </a:rPr>
              <a:t>July</a:t>
            </a:r>
            <a:r>
              <a:rPr lang="de-DE" sz="2000" dirty="0" smtClean="0">
                <a:latin typeface="Arial" charset="0"/>
              </a:rPr>
              <a:t> </a:t>
            </a:r>
            <a:r>
              <a:rPr lang="de-DE" sz="2000" dirty="0" err="1" smtClean="0">
                <a:latin typeface="Arial" charset="0"/>
              </a:rPr>
              <a:t>up</a:t>
            </a:r>
            <a:r>
              <a:rPr lang="de-DE" sz="2000" dirty="0" smtClean="0">
                <a:latin typeface="Arial" charset="0"/>
              </a:rPr>
              <a:t> </a:t>
            </a:r>
            <a:r>
              <a:rPr lang="de-DE" sz="2000" dirty="0" err="1" smtClean="0">
                <a:latin typeface="Arial" charset="0"/>
              </a:rPr>
              <a:t>to</a:t>
            </a:r>
            <a:r>
              <a:rPr lang="de-DE" sz="2000" dirty="0" smtClean="0">
                <a:latin typeface="Arial" charset="0"/>
              </a:rPr>
              <a:t> 200 km </a:t>
            </a:r>
            <a:r>
              <a:rPr lang="de-DE" sz="2000" dirty="0" err="1" smtClean="0">
                <a:latin typeface="Arial" charset="0"/>
              </a:rPr>
              <a:t>from</a:t>
            </a:r>
            <a:r>
              <a:rPr lang="de-DE" sz="2000" dirty="0" smtClean="0">
                <a:latin typeface="Arial" charset="0"/>
              </a:rPr>
              <a:t> </a:t>
            </a:r>
            <a:r>
              <a:rPr lang="de-DE" sz="2000" dirty="0" smtClean="0">
                <a:latin typeface="Arial" charset="0"/>
              </a:rPr>
              <a:t>a </a:t>
            </a:r>
            <a:r>
              <a:rPr lang="de-DE" sz="2000" dirty="0" smtClean="0">
                <a:latin typeface="Arial" charset="0"/>
              </a:rPr>
              <a:t>GCM </a:t>
            </a:r>
          </a:p>
          <a:p>
            <a:pPr algn="ctr" eaLnBrk="1" hangingPunct="1">
              <a:defRPr/>
            </a:pPr>
            <a:r>
              <a:rPr lang="de-DE" sz="2000" dirty="0" err="1">
                <a:latin typeface="Arial" charset="0"/>
              </a:rPr>
              <a:t>w</a:t>
            </a:r>
            <a:r>
              <a:rPr lang="de-DE" sz="2000" dirty="0" err="1" smtClean="0">
                <a:latin typeface="Arial" charset="0"/>
              </a:rPr>
              <a:t>ith</a:t>
            </a:r>
            <a:r>
              <a:rPr lang="de-DE" sz="2000" dirty="0" smtClean="0">
                <a:latin typeface="Arial" charset="0"/>
              </a:rPr>
              <a:t> </a:t>
            </a:r>
            <a:r>
              <a:rPr lang="de-DE" sz="2000" dirty="0" err="1" smtClean="0">
                <a:latin typeface="Arial" charset="0"/>
              </a:rPr>
              <a:t>parameterized</a:t>
            </a:r>
            <a:r>
              <a:rPr lang="de-DE" sz="2000" dirty="0" smtClean="0">
                <a:latin typeface="Arial" charset="0"/>
              </a:rPr>
              <a:t> GWs </a:t>
            </a:r>
            <a:r>
              <a:rPr lang="de-DE" dirty="0" smtClean="0">
                <a:latin typeface="Arial" charset="0"/>
              </a:rPr>
              <a:t>(</a:t>
            </a:r>
            <a:r>
              <a:rPr lang="de-DE" dirty="0" smtClean="0">
                <a:latin typeface="Arial" charset="0"/>
              </a:rPr>
              <a:t>Becker, 2017, JAS) </a:t>
            </a:r>
          </a:p>
        </p:txBody>
      </p:sp>
      <p:sp>
        <p:nvSpPr>
          <p:cNvPr id="8" name="Textfeld 7"/>
          <p:cNvSpPr txBox="1"/>
          <p:nvPr/>
        </p:nvSpPr>
        <p:spPr bwMode="auto">
          <a:xfrm>
            <a:off x="539552" y="5445224"/>
            <a:ext cx="7920880" cy="830997"/>
          </a:xfrm>
          <a:prstGeom prst="rect">
            <a:avLst/>
          </a:prstGeom>
          <a:solidFill>
            <a:srgbClr val="F5FEA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600" dirty="0" smtClean="0">
                <a:latin typeface="+mn-lt"/>
              </a:rPr>
              <a:t>75-85 km: summer-winter-pole </a:t>
            </a:r>
            <a:r>
              <a:rPr lang="de-DE" sz="1600" dirty="0" err="1" smtClean="0">
                <a:latin typeface="+mn-lt"/>
              </a:rPr>
              <a:t>circulation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driven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by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b="1" dirty="0" err="1" smtClean="0">
                <a:latin typeface="+mn-lt"/>
              </a:rPr>
              <a:t>gravity</a:t>
            </a:r>
            <a:r>
              <a:rPr lang="de-DE" sz="1600" b="1" dirty="0" smtClean="0">
                <a:latin typeface="+mn-lt"/>
              </a:rPr>
              <a:t> </a:t>
            </a:r>
            <a:r>
              <a:rPr lang="de-DE" sz="1600" b="1" dirty="0" err="1" smtClean="0">
                <a:latin typeface="+mn-lt"/>
              </a:rPr>
              <a:t>waves</a:t>
            </a:r>
            <a:r>
              <a:rPr lang="de-DE" sz="1600" b="1" dirty="0" smtClean="0">
                <a:latin typeface="+mn-lt"/>
              </a:rPr>
              <a:t> (GWs)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600" dirty="0" smtClean="0">
                <a:latin typeface="+mn-lt"/>
              </a:rPr>
              <a:t>95-130 km: </a:t>
            </a:r>
            <a:r>
              <a:rPr lang="de-DE" sz="1600" dirty="0" err="1" smtClean="0">
                <a:latin typeface="+mn-lt"/>
              </a:rPr>
              <a:t>poleward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circulation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branches</a:t>
            </a:r>
            <a:r>
              <a:rPr lang="de-DE" sz="1600" dirty="0" smtClean="0">
                <a:latin typeface="+mn-lt"/>
              </a:rPr>
              <a:t> in </a:t>
            </a:r>
            <a:r>
              <a:rPr lang="de-DE" sz="1600" dirty="0" err="1" smtClean="0">
                <a:latin typeface="+mn-lt"/>
              </a:rPr>
              <a:t>each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hemisphere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driven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by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the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b="1" dirty="0" err="1" smtClean="0">
                <a:solidFill>
                  <a:srgbClr val="7030A0"/>
                </a:solidFill>
                <a:latin typeface="+mn-lt"/>
              </a:rPr>
              <a:t>tides</a:t>
            </a:r>
            <a:endParaRPr lang="de-DE" sz="1600" b="1" dirty="0" smtClean="0">
              <a:solidFill>
                <a:srgbClr val="7030A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600" dirty="0" err="1" smtClean="0">
                <a:latin typeface="+mn-lt"/>
              </a:rPr>
              <a:t>above</a:t>
            </a:r>
            <a:r>
              <a:rPr lang="de-DE" sz="1600" dirty="0" smtClean="0">
                <a:latin typeface="+mn-lt"/>
              </a:rPr>
              <a:t> 150 km: summer-</a:t>
            </a:r>
            <a:r>
              <a:rPr lang="de-DE" sz="1600" dirty="0" err="1" smtClean="0">
                <a:latin typeface="+mn-lt"/>
              </a:rPr>
              <a:t>to</a:t>
            </a:r>
            <a:r>
              <a:rPr lang="de-DE" sz="1600" dirty="0" smtClean="0">
                <a:latin typeface="+mn-lt"/>
              </a:rPr>
              <a:t>-winter-pole </a:t>
            </a:r>
            <a:r>
              <a:rPr lang="de-DE" sz="1600" dirty="0" err="1" smtClean="0">
                <a:latin typeface="+mn-lt"/>
              </a:rPr>
              <a:t>circulation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driven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by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b="1" dirty="0" err="1" smtClean="0">
                <a:solidFill>
                  <a:srgbClr val="C00000"/>
                </a:solidFill>
                <a:latin typeface="+mn-lt"/>
              </a:rPr>
              <a:t>ion</a:t>
            </a:r>
            <a:r>
              <a:rPr lang="de-DE" sz="16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de-DE" sz="1600" b="1" dirty="0" err="1" smtClean="0">
                <a:solidFill>
                  <a:srgbClr val="C00000"/>
                </a:solidFill>
                <a:latin typeface="+mn-lt"/>
              </a:rPr>
              <a:t>drag</a:t>
            </a:r>
            <a:endParaRPr lang="de-DE" sz="1600" b="1" dirty="0" smtClean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52" y="744897"/>
            <a:ext cx="9073008" cy="4464496"/>
          </a:xfrm>
          <a:prstGeom prst="rect">
            <a:avLst/>
          </a:prstGeom>
        </p:spPr>
      </p:pic>
      <p:cxnSp>
        <p:nvCxnSpPr>
          <p:cNvPr id="5" name="Gerade Verbindung mit Pfeil 4"/>
          <p:cNvCxnSpPr/>
          <p:nvPr/>
        </p:nvCxnSpPr>
        <p:spPr>
          <a:xfrm flipH="1" flipV="1">
            <a:off x="5580112" y="4293096"/>
            <a:ext cx="432048" cy="12241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V="1">
            <a:off x="6804248" y="3789040"/>
            <a:ext cx="432048" cy="17281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H="1" flipV="1">
            <a:off x="7236296" y="2348880"/>
            <a:ext cx="720080" cy="3384376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H="1" flipV="1">
            <a:off x="5364088" y="1700808"/>
            <a:ext cx="1188132" cy="432048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H="1" flipV="1">
            <a:off x="5364088" y="3140968"/>
            <a:ext cx="2520280" cy="2592288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V="1">
            <a:off x="6660232" y="1412776"/>
            <a:ext cx="324036" cy="460851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feil nach links 20"/>
          <p:cNvSpPr/>
          <p:nvPr/>
        </p:nvSpPr>
        <p:spPr>
          <a:xfrm rot="21033951">
            <a:off x="2642698" y="3640039"/>
            <a:ext cx="839385" cy="261880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Pfeil nach links 25"/>
          <p:cNvSpPr/>
          <p:nvPr/>
        </p:nvSpPr>
        <p:spPr>
          <a:xfrm rot="20609754">
            <a:off x="1033964" y="3616531"/>
            <a:ext cx="852708" cy="271732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Pfeil nach links 26"/>
          <p:cNvSpPr/>
          <p:nvPr/>
        </p:nvSpPr>
        <p:spPr>
          <a:xfrm rot="21050698">
            <a:off x="996794" y="2636984"/>
            <a:ext cx="819608" cy="308141"/>
          </a:xfrm>
          <a:prstGeom prst="lef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Pfeil nach links 28"/>
          <p:cNvSpPr/>
          <p:nvPr/>
        </p:nvSpPr>
        <p:spPr>
          <a:xfrm rot="10800000">
            <a:off x="2851896" y="2348880"/>
            <a:ext cx="784000" cy="257760"/>
          </a:xfrm>
          <a:prstGeom prst="lef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Pfeil nach links 29"/>
          <p:cNvSpPr/>
          <p:nvPr/>
        </p:nvSpPr>
        <p:spPr>
          <a:xfrm>
            <a:off x="1115616" y="1556792"/>
            <a:ext cx="2342020" cy="277066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2"/>
          <a:srcRect l="70601" t="4838" r="15907" b="87097"/>
          <a:stretch/>
        </p:blipFill>
        <p:spPr>
          <a:xfrm>
            <a:off x="6599269" y="962329"/>
            <a:ext cx="1224136" cy="36004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2"/>
          <a:srcRect l="53141" t="4838" r="29398" b="87097"/>
          <a:stretch/>
        </p:blipFill>
        <p:spPr>
          <a:xfrm>
            <a:off x="4816626" y="963310"/>
            <a:ext cx="1584176" cy="36004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372974" y="1041691"/>
            <a:ext cx="28725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smtClean="0">
                <a:latin typeface="+mn-lt"/>
              </a:rPr>
              <a:t>&amp;</a:t>
            </a:r>
            <a:endParaRPr lang="de-DE" sz="1200" dirty="0">
              <a:latin typeface="+mn-lt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539553" y="6381328"/>
            <a:ext cx="7920879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de-DE" altLang="de-DE" sz="1800" dirty="0" err="1" smtClean="0"/>
              <a:t>How</a:t>
            </a:r>
            <a:r>
              <a:rPr lang="de-DE" altLang="de-DE" sz="1800" dirty="0" smtClean="0"/>
              <a:t> do </a:t>
            </a:r>
            <a:r>
              <a:rPr lang="de-DE" altLang="de-DE" sz="1800" dirty="0" err="1" smtClean="0"/>
              <a:t>secondary</a:t>
            </a:r>
            <a:r>
              <a:rPr lang="de-DE" altLang="de-DE" sz="1800" dirty="0" smtClean="0"/>
              <a:t> (</a:t>
            </a:r>
            <a:r>
              <a:rPr lang="de-DE" altLang="de-DE" sz="1800" dirty="0" err="1" smtClean="0"/>
              <a:t>and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tertiary</a:t>
            </a:r>
            <a:r>
              <a:rPr lang="de-DE" altLang="de-DE" sz="1800" dirty="0" smtClean="0"/>
              <a:t>) GWs </a:t>
            </a:r>
            <a:r>
              <a:rPr lang="de-DE" altLang="de-DE" sz="1800" dirty="0" err="1" smtClean="0"/>
              <a:t>possibly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modify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this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picture</a:t>
            </a:r>
            <a:r>
              <a:rPr lang="de-DE" altLang="de-DE" sz="1800" dirty="0"/>
              <a:t>?</a:t>
            </a:r>
            <a:endParaRPr lang="de-DE" altLang="de-DE" sz="1800" dirty="0" smtClean="0"/>
          </a:p>
        </p:txBody>
      </p:sp>
      <p:sp>
        <p:nvSpPr>
          <p:cNvPr id="6" name="Textfeld 5"/>
          <p:cNvSpPr txBox="1"/>
          <p:nvPr/>
        </p:nvSpPr>
        <p:spPr>
          <a:xfrm>
            <a:off x="8345408" y="4549649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latin typeface="+mn-lt"/>
              </a:rPr>
              <a:t>60 km</a:t>
            </a:r>
            <a:endParaRPr lang="de-DE" sz="1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353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 animBg="1"/>
      <p:bldP spid="27" grpId="0" animBg="1"/>
      <p:bldP spid="29" grpId="0" animBg="1"/>
      <p:bldP spid="30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15851"/>
            <a:ext cx="6325297" cy="5570927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-297178" y="-27384"/>
            <a:ext cx="9577388" cy="101566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sz="2000" dirty="0" err="1" smtClean="0">
                <a:latin typeface="Arial" charset="0"/>
              </a:rPr>
              <a:t>Mean</a:t>
            </a:r>
            <a:r>
              <a:rPr lang="de-DE" sz="2000" dirty="0" smtClean="0">
                <a:latin typeface="Arial" charset="0"/>
              </a:rPr>
              <a:t> zonal wind: </a:t>
            </a:r>
          </a:p>
          <a:p>
            <a:pPr algn="ctr" eaLnBrk="1" hangingPunct="1">
              <a:defRPr/>
            </a:pPr>
            <a:r>
              <a:rPr lang="de-DE" sz="2000" dirty="0" err="1" smtClean="0">
                <a:latin typeface="Arial" charset="0"/>
              </a:rPr>
              <a:t>Comprehensive</a:t>
            </a:r>
            <a:r>
              <a:rPr lang="de-DE" sz="2000" dirty="0" smtClean="0">
                <a:latin typeface="Arial" charset="0"/>
              </a:rPr>
              <a:t> GCM (WACCM</a:t>
            </a:r>
            <a:r>
              <a:rPr lang="de-DE" sz="2000" dirty="0" smtClean="0">
                <a:latin typeface="Arial" charset="0"/>
              </a:rPr>
              <a:t>) </a:t>
            </a:r>
            <a:r>
              <a:rPr lang="de-DE" sz="2000" dirty="0" err="1" smtClean="0">
                <a:latin typeface="Arial" charset="0"/>
              </a:rPr>
              <a:t>with</a:t>
            </a:r>
            <a:r>
              <a:rPr lang="de-DE" sz="2000" dirty="0" smtClean="0">
                <a:latin typeface="Arial" charset="0"/>
              </a:rPr>
              <a:t> </a:t>
            </a:r>
            <a:r>
              <a:rPr lang="de-DE" sz="2000" dirty="0" err="1" smtClean="0">
                <a:latin typeface="Arial" charset="0"/>
              </a:rPr>
              <a:t>parameterized</a:t>
            </a:r>
            <a:r>
              <a:rPr lang="de-DE" sz="2000" dirty="0" smtClean="0">
                <a:latin typeface="Arial" charset="0"/>
              </a:rPr>
              <a:t> GWs</a:t>
            </a:r>
          </a:p>
          <a:p>
            <a:pPr algn="ctr" eaLnBrk="1" hangingPunct="1">
              <a:defRPr/>
            </a:pPr>
            <a:r>
              <a:rPr lang="de-DE" sz="2000" dirty="0" smtClean="0">
                <a:latin typeface="Arial" charset="0"/>
              </a:rPr>
              <a:t>versus </a:t>
            </a:r>
            <a:r>
              <a:rPr lang="de-DE" sz="2000" dirty="0" err="1" smtClean="0">
                <a:latin typeface="Arial" charset="0"/>
              </a:rPr>
              <a:t>observational</a:t>
            </a:r>
            <a:r>
              <a:rPr lang="de-DE" sz="2000" dirty="0" smtClean="0">
                <a:latin typeface="Arial" charset="0"/>
              </a:rPr>
              <a:t> </a:t>
            </a:r>
            <a:r>
              <a:rPr lang="de-DE" sz="2000" dirty="0" err="1" smtClean="0">
                <a:latin typeface="Arial" charset="0"/>
              </a:rPr>
              <a:t>data</a:t>
            </a:r>
            <a:r>
              <a:rPr lang="de-DE" sz="2000" dirty="0" smtClean="0">
                <a:latin typeface="Arial" charset="0"/>
              </a:rPr>
              <a:t> (URAP)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233230" y="6525344"/>
            <a:ext cx="2875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+mn-lt"/>
              </a:rPr>
              <a:t>(Smith 2012, </a:t>
            </a:r>
            <a:r>
              <a:rPr lang="de-DE" sz="1600" dirty="0" err="1" smtClean="0">
                <a:latin typeface="+mn-lt"/>
              </a:rPr>
              <a:t>Surv</a:t>
            </a:r>
            <a:r>
              <a:rPr lang="de-DE" sz="1600" dirty="0" smtClean="0">
                <a:latin typeface="+mn-lt"/>
              </a:rPr>
              <a:t>. </a:t>
            </a:r>
            <a:r>
              <a:rPr lang="de-DE" sz="1600" dirty="0" err="1" smtClean="0">
                <a:latin typeface="+mn-lt"/>
              </a:rPr>
              <a:t>Geophys</a:t>
            </a:r>
            <a:r>
              <a:rPr lang="de-DE" sz="1600" dirty="0" smtClean="0">
                <a:latin typeface="+mn-lt"/>
              </a:rPr>
              <a:t>.)</a:t>
            </a:r>
            <a:endParaRPr lang="de-DE" sz="1600" dirty="0">
              <a:latin typeface="+mn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876256" y="4437112"/>
            <a:ext cx="2016224" cy="1569660"/>
          </a:xfrm>
          <a:prstGeom prst="rect">
            <a:avLst/>
          </a:prstGeom>
          <a:solidFill>
            <a:srgbClr val="F5FEA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>
                <a:latin typeface="+mn-lt"/>
              </a:rPr>
              <a:t>r</a:t>
            </a:r>
            <a:r>
              <a:rPr lang="de-DE" sz="2400" dirty="0" err="1" smtClean="0">
                <a:latin typeface="+mn-lt"/>
              </a:rPr>
              <a:t>oughly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realistic</a:t>
            </a:r>
            <a:endParaRPr lang="de-DE" sz="2400" dirty="0" smtClean="0">
              <a:latin typeface="+mn-lt"/>
            </a:endParaRPr>
          </a:p>
          <a:p>
            <a:pPr algn="ctr"/>
            <a:r>
              <a:rPr lang="de-DE" sz="2400" dirty="0" smtClean="0">
                <a:latin typeface="+mn-lt"/>
              </a:rPr>
              <a:t>wind </a:t>
            </a:r>
            <a:r>
              <a:rPr lang="de-DE" sz="2400" dirty="0" err="1" smtClean="0">
                <a:latin typeface="+mn-lt"/>
              </a:rPr>
              <a:t>reversal</a:t>
            </a:r>
            <a:r>
              <a:rPr lang="de-DE" sz="2400" dirty="0" smtClean="0">
                <a:latin typeface="+mn-lt"/>
              </a:rPr>
              <a:t> </a:t>
            </a:r>
          </a:p>
          <a:p>
            <a:pPr algn="ctr"/>
            <a:r>
              <a:rPr lang="de-DE" sz="2400" dirty="0" smtClean="0">
                <a:latin typeface="+mn-lt"/>
              </a:rPr>
              <a:t>in </a:t>
            </a:r>
            <a:r>
              <a:rPr lang="de-DE" sz="2400" dirty="0" err="1" smtClean="0">
                <a:latin typeface="+mn-lt"/>
              </a:rPr>
              <a:t>summer</a:t>
            </a:r>
            <a:endParaRPr lang="de-DE" sz="2400" dirty="0" smtClean="0">
              <a:latin typeface="+mn-lt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1115616" y="1839395"/>
            <a:ext cx="1224136" cy="914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/>
          <p:cNvSpPr/>
          <p:nvPr/>
        </p:nvSpPr>
        <p:spPr>
          <a:xfrm>
            <a:off x="1115616" y="4574555"/>
            <a:ext cx="1224136" cy="914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5239736" y="1790234"/>
            <a:ext cx="1224136" cy="914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5259400" y="4572235"/>
            <a:ext cx="1224136" cy="914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920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16035"/>
            <a:ext cx="6325297" cy="5570927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233230" y="6525344"/>
            <a:ext cx="2875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+mn-lt"/>
              </a:rPr>
              <a:t>(Smith 2012, </a:t>
            </a:r>
            <a:r>
              <a:rPr lang="de-DE" sz="1600" dirty="0" err="1" smtClean="0">
                <a:latin typeface="+mn-lt"/>
              </a:rPr>
              <a:t>Surv</a:t>
            </a:r>
            <a:r>
              <a:rPr lang="de-DE" sz="1600" dirty="0" smtClean="0">
                <a:latin typeface="+mn-lt"/>
              </a:rPr>
              <a:t>. </a:t>
            </a:r>
            <a:r>
              <a:rPr lang="de-DE" sz="1600" dirty="0" err="1" smtClean="0">
                <a:latin typeface="+mn-lt"/>
              </a:rPr>
              <a:t>Geophys</a:t>
            </a:r>
            <a:r>
              <a:rPr lang="de-DE" sz="1600" dirty="0" smtClean="0">
                <a:latin typeface="+mn-lt"/>
              </a:rPr>
              <a:t>.)</a:t>
            </a:r>
            <a:endParaRPr lang="de-DE" sz="1600" dirty="0">
              <a:latin typeface="+mn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876256" y="4596226"/>
            <a:ext cx="2016224" cy="1200329"/>
          </a:xfrm>
          <a:prstGeom prst="rect">
            <a:avLst/>
          </a:prstGeom>
          <a:solidFill>
            <a:srgbClr val="F5FEA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 smtClean="0">
                <a:solidFill>
                  <a:srgbClr val="FF0000"/>
                </a:solidFill>
                <a:latin typeface="+mn-lt"/>
              </a:rPr>
              <a:t>unrealistic</a:t>
            </a:r>
            <a:r>
              <a:rPr lang="de-DE" sz="2400" dirty="0" smtClean="0">
                <a:solidFill>
                  <a:srgbClr val="FF0000"/>
                </a:solidFill>
                <a:latin typeface="+mn-lt"/>
              </a:rPr>
              <a:t> </a:t>
            </a:r>
          </a:p>
          <a:p>
            <a:pPr algn="ctr"/>
            <a:r>
              <a:rPr lang="de-DE" sz="2400" dirty="0" smtClean="0">
                <a:solidFill>
                  <a:srgbClr val="FF0000"/>
                </a:solidFill>
                <a:latin typeface="+mn-lt"/>
              </a:rPr>
              <a:t>wind </a:t>
            </a:r>
            <a:r>
              <a:rPr lang="de-DE" sz="2400" dirty="0" err="1" smtClean="0">
                <a:solidFill>
                  <a:srgbClr val="FF0000"/>
                </a:solidFill>
                <a:latin typeface="+mn-lt"/>
              </a:rPr>
              <a:t>reversal</a:t>
            </a:r>
            <a:r>
              <a:rPr lang="de-DE" sz="2400" dirty="0" smtClean="0">
                <a:solidFill>
                  <a:srgbClr val="FF0000"/>
                </a:solidFill>
                <a:latin typeface="+mn-lt"/>
              </a:rPr>
              <a:t> </a:t>
            </a:r>
          </a:p>
          <a:p>
            <a:pPr algn="ctr"/>
            <a:r>
              <a:rPr lang="de-DE" sz="2400" dirty="0" smtClean="0">
                <a:solidFill>
                  <a:srgbClr val="FF0000"/>
                </a:solidFill>
                <a:latin typeface="+mn-lt"/>
              </a:rPr>
              <a:t>in </a:t>
            </a:r>
            <a:r>
              <a:rPr lang="de-DE" sz="2400" dirty="0" err="1" smtClean="0">
                <a:solidFill>
                  <a:srgbClr val="FF0000"/>
                </a:solidFill>
                <a:latin typeface="+mn-lt"/>
              </a:rPr>
              <a:t>winter</a:t>
            </a:r>
            <a:endParaRPr lang="de-DE" sz="2400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3851920" y="4415107"/>
            <a:ext cx="1224136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3851920" y="1662603"/>
            <a:ext cx="1224136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2483768" y="1641795"/>
            <a:ext cx="1224136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2483768" y="4428403"/>
            <a:ext cx="1224136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-297178" y="-27384"/>
            <a:ext cx="9577388" cy="101566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sz="2000" dirty="0" err="1" smtClean="0">
                <a:latin typeface="Arial" charset="0"/>
              </a:rPr>
              <a:t>Mean</a:t>
            </a:r>
            <a:r>
              <a:rPr lang="de-DE" sz="2000" dirty="0" smtClean="0">
                <a:latin typeface="Arial" charset="0"/>
              </a:rPr>
              <a:t> zonal wind: </a:t>
            </a:r>
          </a:p>
          <a:p>
            <a:pPr algn="ctr" eaLnBrk="1" hangingPunct="1">
              <a:defRPr/>
            </a:pPr>
            <a:r>
              <a:rPr lang="de-DE" sz="2000" dirty="0" err="1" smtClean="0">
                <a:latin typeface="Arial" charset="0"/>
              </a:rPr>
              <a:t>Comprehensive</a:t>
            </a:r>
            <a:r>
              <a:rPr lang="de-DE" sz="2000" dirty="0" smtClean="0">
                <a:latin typeface="Arial" charset="0"/>
              </a:rPr>
              <a:t> GCM (WACCM</a:t>
            </a:r>
            <a:r>
              <a:rPr lang="de-DE" sz="2000" dirty="0" smtClean="0">
                <a:latin typeface="Arial" charset="0"/>
              </a:rPr>
              <a:t>) </a:t>
            </a:r>
            <a:r>
              <a:rPr lang="de-DE" sz="2000" dirty="0" err="1" smtClean="0">
                <a:latin typeface="Arial" charset="0"/>
              </a:rPr>
              <a:t>with</a:t>
            </a:r>
            <a:r>
              <a:rPr lang="de-DE" sz="2000" dirty="0" smtClean="0">
                <a:latin typeface="Arial" charset="0"/>
              </a:rPr>
              <a:t> </a:t>
            </a:r>
            <a:r>
              <a:rPr lang="de-DE" sz="2000" dirty="0" err="1" smtClean="0">
                <a:latin typeface="Arial" charset="0"/>
              </a:rPr>
              <a:t>parameterized</a:t>
            </a:r>
            <a:r>
              <a:rPr lang="de-DE" sz="2000" dirty="0" smtClean="0">
                <a:latin typeface="Arial" charset="0"/>
              </a:rPr>
              <a:t> GWs</a:t>
            </a:r>
          </a:p>
          <a:p>
            <a:pPr algn="ctr" eaLnBrk="1" hangingPunct="1">
              <a:defRPr/>
            </a:pPr>
            <a:r>
              <a:rPr lang="de-DE" sz="2000" dirty="0" smtClean="0">
                <a:latin typeface="Arial" charset="0"/>
              </a:rPr>
              <a:t>versus </a:t>
            </a:r>
            <a:r>
              <a:rPr lang="de-DE" sz="2000" dirty="0" err="1" smtClean="0">
                <a:latin typeface="Arial" charset="0"/>
              </a:rPr>
              <a:t>observational</a:t>
            </a:r>
            <a:r>
              <a:rPr lang="de-DE" sz="2000" dirty="0" smtClean="0">
                <a:latin typeface="Arial" charset="0"/>
              </a:rPr>
              <a:t> </a:t>
            </a:r>
            <a:r>
              <a:rPr lang="de-DE" sz="2000" dirty="0" err="1" smtClean="0">
                <a:latin typeface="Arial" charset="0"/>
              </a:rPr>
              <a:t>data</a:t>
            </a:r>
            <a:r>
              <a:rPr lang="de-DE" sz="2000" dirty="0" smtClean="0">
                <a:latin typeface="Arial" charset="0"/>
              </a:rPr>
              <a:t> (URAP)</a:t>
            </a:r>
          </a:p>
        </p:txBody>
      </p:sp>
    </p:spTree>
    <p:extLst>
      <p:ext uri="{BB962C8B-B14F-4D97-AF65-F5344CB8AC3E}">
        <p14:creationId xmlns:p14="http://schemas.microsoft.com/office/powerpoint/2010/main" val="6798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81454" y="3411748"/>
            <a:ext cx="680667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00" dirty="0" smtClean="0"/>
              <a:t>                                                                                                                                                          </a:t>
            </a:r>
            <a:endParaRPr lang="de-DE" sz="1000" dirty="0"/>
          </a:p>
        </p:txBody>
      </p:sp>
      <p:sp>
        <p:nvSpPr>
          <p:cNvPr id="3" name="Textfeld 2"/>
          <p:cNvSpPr txBox="1"/>
          <p:nvPr/>
        </p:nvSpPr>
        <p:spPr>
          <a:xfrm>
            <a:off x="781454" y="692696"/>
            <a:ext cx="30328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  </a:t>
            </a:r>
            <a:endParaRPr lang="de-DE" sz="1400" dirty="0"/>
          </a:p>
        </p:txBody>
      </p:sp>
      <p:sp>
        <p:nvSpPr>
          <p:cNvPr id="6" name="Textfeld 5"/>
          <p:cNvSpPr txBox="1"/>
          <p:nvPr/>
        </p:nvSpPr>
        <p:spPr>
          <a:xfrm>
            <a:off x="4412728" y="672951"/>
            <a:ext cx="30328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  </a:t>
            </a:r>
            <a:endParaRPr lang="de-DE" sz="1400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1043608" y="421917"/>
            <a:ext cx="7605901" cy="5544616"/>
            <a:chOff x="637164" y="672951"/>
            <a:chExt cx="7716432" cy="5749566"/>
          </a:xfrm>
        </p:grpSpPr>
        <p:pic>
          <p:nvPicPr>
            <p:cNvPr id="7" name="Picture 3" descr="C:\Users\kd015\Documents\ATLAS\2ndaryGWs-jgr\climzo2.gif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8"/>
            <a:stretch/>
          </p:blipFill>
          <p:spPr bwMode="auto">
            <a:xfrm>
              <a:off x="662768" y="3386906"/>
              <a:ext cx="7663586" cy="303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feld 7"/>
            <p:cNvSpPr txBox="1"/>
            <p:nvPr/>
          </p:nvSpPr>
          <p:spPr>
            <a:xfrm>
              <a:off x="807058" y="3341454"/>
              <a:ext cx="680667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000" dirty="0" smtClean="0"/>
                <a:t>                                                                                                                                                          </a:t>
              </a:r>
              <a:endParaRPr lang="de-DE" sz="1000" dirty="0"/>
            </a:p>
          </p:txBody>
        </p:sp>
        <p:pic>
          <p:nvPicPr>
            <p:cNvPr id="9" name="Picture 2" descr="C:\Users\kd015\Documents\ATLAS\2ndaryGWs-jgr\climzo3.gi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57"/>
            <a:stretch/>
          </p:blipFill>
          <p:spPr bwMode="auto">
            <a:xfrm>
              <a:off x="637164" y="692696"/>
              <a:ext cx="7716432" cy="2835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feld 9"/>
            <p:cNvSpPr txBox="1"/>
            <p:nvPr/>
          </p:nvSpPr>
          <p:spPr>
            <a:xfrm>
              <a:off x="807058" y="692696"/>
              <a:ext cx="3032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  </a:t>
              </a:r>
              <a:endParaRPr lang="de-DE" sz="1400" dirty="0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4438332" y="672951"/>
              <a:ext cx="3032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  </a:t>
              </a:r>
              <a:endParaRPr lang="de-DE" sz="1400" dirty="0"/>
            </a:p>
          </p:txBody>
        </p:sp>
      </p:grp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-108428" y="976"/>
            <a:ext cx="9324975" cy="40011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2000" dirty="0" smtClean="0">
                <a:latin typeface="+mj-lt"/>
              </a:rPr>
              <a:t>Zonal-</a:t>
            </a:r>
            <a:r>
              <a:rPr lang="de-DE" altLang="de-DE" sz="2000" dirty="0" err="1" smtClean="0">
                <a:latin typeface="+mj-lt"/>
              </a:rPr>
              <a:t>mean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circulation</a:t>
            </a:r>
            <a:r>
              <a:rPr lang="de-DE" altLang="de-DE" sz="2000" dirty="0" smtClean="0">
                <a:latin typeface="+mj-lt"/>
              </a:rPr>
              <a:t> in a GW-</a:t>
            </a:r>
            <a:r>
              <a:rPr lang="de-DE" altLang="de-DE" sz="2000" dirty="0" err="1" smtClean="0">
                <a:latin typeface="+mj-lt"/>
              </a:rPr>
              <a:t>resolving</a:t>
            </a:r>
            <a:r>
              <a:rPr lang="de-DE" altLang="de-DE" sz="2000" dirty="0" smtClean="0">
                <a:latin typeface="+mj-lt"/>
              </a:rPr>
              <a:t> GCM </a:t>
            </a:r>
            <a:r>
              <a:rPr lang="de-DE" altLang="de-DE" sz="1800" dirty="0" smtClean="0">
                <a:latin typeface="+mj-lt"/>
              </a:rPr>
              <a:t>(Becker &amp; Vadas 2018, JGR)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07504" y="162880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+mn-lt"/>
              </a:rPr>
              <a:t>January</a:t>
            </a:r>
            <a:endParaRPr lang="de-DE" dirty="0">
              <a:latin typeface="+mn-lt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23528" y="4221088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+mn-lt"/>
              </a:rPr>
              <a:t>July</a:t>
            </a:r>
            <a:endParaRPr lang="de-DE" dirty="0">
              <a:latin typeface="+mn-lt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23528" y="5949280"/>
            <a:ext cx="8640960" cy="830997"/>
          </a:xfrm>
          <a:prstGeom prst="rect">
            <a:avLst/>
          </a:prstGeom>
          <a:solidFill>
            <a:srgbClr val="F5FEA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+mn-lt"/>
              </a:rPr>
              <a:t>G</a:t>
            </a:r>
            <a:r>
              <a:rPr lang="de-DE" sz="1600" dirty="0" smtClean="0">
                <a:latin typeface="+mn-lt"/>
              </a:rPr>
              <a:t>eneral </a:t>
            </a:r>
            <a:r>
              <a:rPr lang="de-DE" sz="1600" dirty="0" err="1" smtClean="0">
                <a:latin typeface="+mn-lt"/>
              </a:rPr>
              <a:t>circulation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and</a:t>
            </a:r>
            <a:r>
              <a:rPr lang="de-DE" sz="1600" dirty="0" smtClean="0">
                <a:latin typeface="+mn-lt"/>
              </a:rPr>
              <a:t> GW </a:t>
            </a:r>
            <a:r>
              <a:rPr lang="de-DE" sz="1600" dirty="0" err="1" smtClean="0">
                <a:latin typeface="+mn-lt"/>
              </a:rPr>
              <a:t>drag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consistent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with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conventional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models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up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to</a:t>
            </a:r>
            <a:r>
              <a:rPr lang="de-DE" sz="1600" dirty="0" smtClean="0">
                <a:latin typeface="+mn-lt"/>
              </a:rPr>
              <a:t> ~90 km.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DE" sz="1600" dirty="0" err="1" smtClean="0">
                <a:latin typeface="+mn-lt"/>
              </a:rPr>
              <a:t>Around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the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winter</a:t>
            </a:r>
            <a:r>
              <a:rPr lang="de-DE" sz="1600" dirty="0" smtClean="0">
                <a:latin typeface="+mn-lt"/>
              </a:rPr>
              <a:t> polar </a:t>
            </a:r>
            <a:r>
              <a:rPr lang="de-DE" sz="1600" dirty="0" err="1" smtClean="0">
                <a:latin typeface="+mn-lt"/>
              </a:rPr>
              <a:t>mesopause</a:t>
            </a:r>
            <a:r>
              <a:rPr lang="de-DE" sz="1600" dirty="0" smtClean="0">
                <a:latin typeface="+mn-lt"/>
              </a:rPr>
              <a:t>:</a:t>
            </a:r>
            <a:r>
              <a:rPr lang="de-DE" sz="1600" b="1" dirty="0" smtClean="0">
                <a:latin typeface="+mn-lt"/>
              </a:rPr>
              <a:t> </a:t>
            </a:r>
            <a:r>
              <a:rPr lang="de-DE" sz="1600" b="1" dirty="0" err="1" smtClean="0">
                <a:latin typeface="+mn-lt"/>
              </a:rPr>
              <a:t>Eastward</a:t>
            </a:r>
            <a:r>
              <a:rPr lang="de-DE" sz="1600" b="1" dirty="0" smtClean="0">
                <a:latin typeface="+mn-lt"/>
              </a:rPr>
              <a:t> GW </a:t>
            </a:r>
            <a:r>
              <a:rPr lang="de-DE" sz="1600" b="1" dirty="0" err="1" smtClean="0">
                <a:latin typeface="+mn-lt"/>
              </a:rPr>
              <a:t>drag</a:t>
            </a:r>
            <a:r>
              <a:rPr lang="de-DE" sz="1600" b="1" dirty="0" smtClean="0">
                <a:latin typeface="+mn-lt"/>
              </a:rPr>
              <a:t> (&gt;60/40 m/s/d in </a:t>
            </a:r>
            <a:r>
              <a:rPr lang="de-DE" sz="1600" b="1" dirty="0" err="1" smtClean="0">
                <a:latin typeface="+mn-lt"/>
              </a:rPr>
              <a:t>the</a:t>
            </a:r>
            <a:r>
              <a:rPr lang="de-DE" sz="1600" b="1" dirty="0" smtClean="0">
                <a:latin typeface="+mn-lt"/>
              </a:rPr>
              <a:t> SH/NH) </a:t>
            </a:r>
            <a:r>
              <a:rPr lang="de-DE" sz="1600" dirty="0" err="1" smtClean="0">
                <a:latin typeface="+mn-lt"/>
              </a:rPr>
              <a:t>and</a:t>
            </a:r>
            <a:r>
              <a:rPr lang="de-DE" sz="1600" dirty="0" smtClean="0"/>
              <a:t> </a:t>
            </a:r>
            <a:r>
              <a:rPr lang="de-DE" sz="1600" b="1" dirty="0">
                <a:solidFill>
                  <a:srgbClr val="FF0000"/>
                </a:solidFill>
                <a:latin typeface="+mn-lt"/>
              </a:rPr>
              <a:t>a</a:t>
            </a:r>
            <a:r>
              <a:rPr lang="de-DE" sz="1600" b="1" dirty="0" smtClean="0">
                <a:solidFill>
                  <a:srgbClr val="FF0000"/>
                </a:solidFill>
                <a:latin typeface="+mn-lt"/>
              </a:rPr>
              <a:t>dditional </a:t>
            </a:r>
            <a:r>
              <a:rPr lang="de-DE" sz="1600" b="1" dirty="0" err="1" smtClean="0">
                <a:solidFill>
                  <a:srgbClr val="FF0000"/>
                </a:solidFill>
                <a:latin typeface="+mn-lt"/>
              </a:rPr>
              <a:t>eastward</a:t>
            </a:r>
            <a:r>
              <a:rPr lang="de-DE" sz="1600" b="1" dirty="0" smtClean="0">
                <a:solidFill>
                  <a:srgbClr val="FF0000"/>
                </a:solidFill>
                <a:latin typeface="+mn-lt"/>
              </a:rPr>
              <a:t> wind </a:t>
            </a:r>
            <a:r>
              <a:rPr lang="de-DE" sz="1600" b="1" dirty="0" err="1" smtClean="0">
                <a:solidFill>
                  <a:srgbClr val="FF0000"/>
                </a:solidFill>
                <a:latin typeface="+mn-lt"/>
              </a:rPr>
              <a:t>maximum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b="1" dirty="0" smtClean="0">
                <a:solidFill>
                  <a:srgbClr val="FF0000"/>
                </a:solidFill>
                <a:latin typeface="+mn-lt"/>
              </a:rPr>
              <a:t>(&gt;40/20 m/s in </a:t>
            </a:r>
            <a:r>
              <a:rPr lang="de-DE" sz="1600" b="1" dirty="0" err="1" smtClean="0">
                <a:solidFill>
                  <a:srgbClr val="FF0000"/>
                </a:solidFill>
                <a:latin typeface="+mn-lt"/>
              </a:rPr>
              <a:t>the</a:t>
            </a:r>
            <a:r>
              <a:rPr lang="de-DE" sz="1600" b="1" dirty="0" smtClean="0">
                <a:solidFill>
                  <a:srgbClr val="FF0000"/>
                </a:solidFill>
                <a:latin typeface="+mn-lt"/>
              </a:rPr>
              <a:t> SH/NH)</a:t>
            </a:r>
            <a:r>
              <a:rPr lang="de-DE" sz="1600" dirty="0" smtClean="0">
                <a:latin typeface="+mn-lt"/>
              </a:rPr>
              <a:t>.</a:t>
            </a:r>
            <a:endParaRPr lang="de-DE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327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79833" y="5560784"/>
            <a:ext cx="8784655" cy="892552"/>
          </a:xfrm>
          <a:prstGeom prst="rect">
            <a:avLst/>
          </a:prstGeom>
          <a:solidFill>
            <a:srgbClr val="F5FE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de-DE" altLang="de-DE" sz="1800" dirty="0" smtClean="0"/>
              <a:t>The </a:t>
            </a:r>
            <a:r>
              <a:rPr lang="de-DE" altLang="de-DE" sz="1800" dirty="0" err="1" smtClean="0"/>
              <a:t>mesoscale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wave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activity</a:t>
            </a:r>
            <a:r>
              <a:rPr lang="de-DE" altLang="de-DE" sz="1800" dirty="0" smtClean="0"/>
              <a:t> in </a:t>
            </a:r>
            <a:r>
              <a:rPr lang="de-DE" altLang="de-DE" sz="1800" dirty="0" err="1" smtClean="0"/>
              <a:t>the</a:t>
            </a:r>
            <a:r>
              <a:rPr lang="de-DE" altLang="de-DE" sz="1800" dirty="0"/>
              <a:t> </a:t>
            </a:r>
            <a:r>
              <a:rPr lang="de-DE" altLang="de-DE" sz="1800" dirty="0" smtClean="0"/>
              <a:t>UTLS </a:t>
            </a:r>
            <a:r>
              <a:rPr lang="de-DE" altLang="de-DE" sz="1800" dirty="0" err="1" smtClean="0"/>
              <a:t>gives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rise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to</a:t>
            </a:r>
            <a:r>
              <a:rPr lang="de-DE" altLang="de-DE" sz="1800" dirty="0" smtClean="0"/>
              <a:t> a </a:t>
            </a:r>
            <a:r>
              <a:rPr lang="de-DE" altLang="de-DE" sz="1800" b="1" dirty="0" err="1" smtClean="0">
                <a:solidFill>
                  <a:srgbClr val="1003BD"/>
                </a:solidFill>
              </a:rPr>
              <a:t>macro</a:t>
            </a:r>
            <a:r>
              <a:rPr lang="de-DE" altLang="de-DE" sz="1800" b="1" dirty="0" smtClean="0">
                <a:solidFill>
                  <a:srgbClr val="1003BD"/>
                </a:solidFill>
              </a:rPr>
              <a:t>-turbulent </a:t>
            </a:r>
            <a:r>
              <a:rPr lang="de-DE" altLang="de-DE" sz="1800" b="1" dirty="0" err="1" smtClean="0">
                <a:solidFill>
                  <a:srgbClr val="1003BD"/>
                </a:solidFill>
              </a:rPr>
              <a:t>kinetic</a:t>
            </a:r>
            <a:r>
              <a:rPr lang="de-DE" altLang="de-DE" sz="1800" b="1" dirty="0" smtClean="0">
                <a:solidFill>
                  <a:srgbClr val="1003BD"/>
                </a:solidFill>
              </a:rPr>
              <a:t> </a:t>
            </a:r>
            <a:r>
              <a:rPr lang="de-DE" altLang="de-DE" sz="1800" b="1" dirty="0" err="1" smtClean="0">
                <a:solidFill>
                  <a:srgbClr val="1003BD"/>
                </a:solidFill>
              </a:rPr>
              <a:t>energy</a:t>
            </a:r>
            <a:r>
              <a:rPr lang="de-DE" altLang="de-DE" sz="1800" b="1" dirty="0" smtClean="0">
                <a:solidFill>
                  <a:srgbClr val="1003BD"/>
                </a:solidFill>
              </a:rPr>
              <a:t> </a:t>
            </a:r>
            <a:r>
              <a:rPr lang="de-DE" altLang="de-DE" sz="1800" b="1" dirty="0" err="1" smtClean="0">
                <a:solidFill>
                  <a:srgbClr val="1003BD"/>
                </a:solidFill>
              </a:rPr>
              <a:t>spectrum</a:t>
            </a:r>
            <a:r>
              <a:rPr lang="de-DE" altLang="de-DE" sz="1800" b="1" dirty="0" smtClean="0">
                <a:solidFill>
                  <a:srgbClr val="1003BD"/>
                </a:solidFill>
              </a:rPr>
              <a:t> </a:t>
            </a:r>
            <a:r>
              <a:rPr lang="de-DE" altLang="de-DE" sz="1800" dirty="0" err="1" smtClean="0"/>
              <a:t>that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is</a:t>
            </a:r>
            <a:r>
              <a:rPr lang="de-DE" altLang="de-DE" sz="1800" dirty="0" smtClean="0"/>
              <a:t> </a:t>
            </a:r>
            <a:r>
              <a:rPr lang="de-DE" altLang="de-DE" sz="1800" b="1" dirty="0" err="1" smtClean="0">
                <a:solidFill>
                  <a:srgbClr val="1003BD"/>
                </a:solidFill>
              </a:rPr>
              <a:t>governed</a:t>
            </a:r>
            <a:r>
              <a:rPr lang="de-DE" altLang="de-DE" sz="1800" b="1" dirty="0" smtClean="0">
                <a:solidFill>
                  <a:srgbClr val="1003BD"/>
                </a:solidFill>
              </a:rPr>
              <a:t> </a:t>
            </a:r>
            <a:r>
              <a:rPr lang="de-DE" altLang="de-DE" sz="1800" b="1" dirty="0" err="1" smtClean="0">
                <a:solidFill>
                  <a:srgbClr val="1003BD"/>
                </a:solidFill>
              </a:rPr>
              <a:t>by</a:t>
            </a:r>
            <a:r>
              <a:rPr lang="de-DE" altLang="de-DE" sz="1800" b="1" dirty="0" smtClean="0">
                <a:solidFill>
                  <a:srgbClr val="1003BD"/>
                </a:solidFill>
              </a:rPr>
              <a:t> </a:t>
            </a:r>
            <a:r>
              <a:rPr lang="de-DE" altLang="de-DE" sz="1800" b="1" dirty="0" err="1" smtClean="0">
                <a:solidFill>
                  <a:srgbClr val="1003BD"/>
                </a:solidFill>
              </a:rPr>
              <a:t>the</a:t>
            </a:r>
            <a:r>
              <a:rPr lang="de-DE" altLang="de-DE" sz="1800" b="1" dirty="0" smtClean="0">
                <a:solidFill>
                  <a:srgbClr val="1003BD"/>
                </a:solidFill>
              </a:rPr>
              <a:t> </a:t>
            </a:r>
            <a:r>
              <a:rPr lang="de-DE" altLang="de-DE" sz="1800" b="1" dirty="0" err="1" smtClean="0">
                <a:solidFill>
                  <a:srgbClr val="1003BD"/>
                </a:solidFill>
              </a:rPr>
              <a:t>scaling</a:t>
            </a:r>
            <a:r>
              <a:rPr lang="de-DE" altLang="de-DE" sz="1800" b="1" dirty="0" smtClean="0">
                <a:solidFill>
                  <a:srgbClr val="1003BD"/>
                </a:solidFill>
              </a:rPr>
              <a:t> </a:t>
            </a:r>
            <a:r>
              <a:rPr lang="de-DE" altLang="de-DE" sz="1800" b="1" dirty="0" err="1" smtClean="0">
                <a:solidFill>
                  <a:srgbClr val="1003BD"/>
                </a:solidFill>
              </a:rPr>
              <a:t>laws</a:t>
            </a:r>
            <a:r>
              <a:rPr lang="de-DE" altLang="de-DE" sz="1800" b="1" dirty="0" smtClean="0">
                <a:solidFill>
                  <a:srgbClr val="1003BD"/>
                </a:solidFill>
              </a:rPr>
              <a:t> of </a:t>
            </a:r>
            <a:r>
              <a:rPr lang="de-DE" altLang="de-DE" sz="1800" b="1" dirty="0" err="1" smtClean="0">
                <a:solidFill>
                  <a:srgbClr val="1003BD"/>
                </a:solidFill>
              </a:rPr>
              <a:t>stratified</a:t>
            </a:r>
            <a:r>
              <a:rPr lang="de-DE" altLang="de-DE" sz="1800" b="1" dirty="0" smtClean="0">
                <a:solidFill>
                  <a:srgbClr val="1003BD"/>
                </a:solidFill>
              </a:rPr>
              <a:t> </a:t>
            </a:r>
            <a:r>
              <a:rPr lang="de-DE" altLang="de-DE" sz="1800" b="1" dirty="0" err="1" smtClean="0">
                <a:solidFill>
                  <a:srgbClr val="1003BD"/>
                </a:solidFill>
              </a:rPr>
              <a:t>turbulence</a:t>
            </a:r>
            <a:r>
              <a:rPr lang="de-DE" altLang="de-DE" sz="1800" b="1" dirty="0" smtClean="0">
                <a:solidFill>
                  <a:srgbClr val="1003BD"/>
                </a:solidFill>
              </a:rPr>
              <a:t>   </a:t>
            </a:r>
            <a:r>
              <a:rPr lang="de-DE" altLang="de-DE" sz="1600" dirty="0" smtClean="0"/>
              <a:t>(e.g., Lindborg </a:t>
            </a:r>
            <a:r>
              <a:rPr lang="de-DE" altLang="de-DE" sz="1600" dirty="0"/>
              <a:t>2006, JFM; </a:t>
            </a:r>
            <a:r>
              <a:rPr lang="de-DE" altLang="de-DE" sz="1600" dirty="0" smtClean="0"/>
              <a:t>Augier &amp; Lindborg 2013, JAS; Brune </a:t>
            </a:r>
            <a:r>
              <a:rPr lang="de-DE" altLang="de-DE" sz="1600" dirty="0"/>
              <a:t>&amp; </a:t>
            </a:r>
            <a:r>
              <a:rPr lang="de-DE" altLang="de-DE" sz="1600" dirty="0" smtClean="0"/>
              <a:t>Becker 2013, JAS).</a:t>
            </a:r>
          </a:p>
        </p:txBody>
      </p:sp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-36512" y="4432"/>
            <a:ext cx="9217024" cy="12618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2000" dirty="0" smtClean="0">
                <a:latin typeface="Arial" charset="0"/>
              </a:rPr>
              <a:t>H</a:t>
            </a:r>
            <a:r>
              <a:rPr lang="de-DE" altLang="de-DE" sz="2000" dirty="0" smtClean="0">
                <a:latin typeface="+mj-lt"/>
              </a:rPr>
              <a:t>igh-resolution GCM </a:t>
            </a:r>
            <a:r>
              <a:rPr lang="de-DE" altLang="de-DE" sz="2000" dirty="0" err="1" smtClean="0">
                <a:latin typeface="+mj-lt"/>
              </a:rPr>
              <a:t>simulation</a:t>
            </a:r>
            <a:r>
              <a:rPr lang="de-DE" altLang="de-DE" sz="2000" dirty="0" smtClean="0">
                <a:latin typeface="+mj-lt"/>
              </a:rPr>
              <a:t> (T330 </a:t>
            </a:r>
            <a:r>
              <a:rPr lang="de-DE" altLang="de-DE" sz="2000" dirty="0" err="1" smtClean="0">
                <a:latin typeface="+mj-lt"/>
              </a:rPr>
              <a:t>or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el-GR" altLang="de-DE" sz="2000" dirty="0" smtClean="0">
                <a:latin typeface="+mj-lt"/>
              </a:rPr>
              <a:t>Δ</a:t>
            </a:r>
            <a:r>
              <a:rPr lang="de-DE" altLang="de-DE" sz="2000" dirty="0">
                <a:latin typeface="+mj-lt"/>
              </a:rPr>
              <a:t>x ~ </a:t>
            </a:r>
            <a:r>
              <a:rPr lang="de-DE" altLang="de-DE" sz="2000" dirty="0" smtClean="0">
                <a:latin typeface="+mj-lt"/>
              </a:rPr>
              <a:t>40 </a:t>
            </a:r>
            <a:r>
              <a:rPr lang="de-DE" altLang="de-DE" sz="2000" dirty="0">
                <a:latin typeface="+mj-lt"/>
              </a:rPr>
              <a:t>km, </a:t>
            </a:r>
            <a:r>
              <a:rPr lang="el-GR" altLang="de-DE" sz="2000" dirty="0">
                <a:latin typeface="+mj-lt"/>
              </a:rPr>
              <a:t>Δ</a:t>
            </a:r>
            <a:r>
              <a:rPr lang="de-DE" altLang="de-DE" sz="2000" dirty="0">
                <a:latin typeface="+mj-lt"/>
              </a:rPr>
              <a:t>z ~ 250 m</a:t>
            </a:r>
            <a:r>
              <a:rPr lang="de-DE" altLang="de-DE" sz="2000" dirty="0" smtClean="0">
                <a:latin typeface="+mj-lt"/>
              </a:rPr>
              <a:t>) </a:t>
            </a:r>
          </a:p>
          <a:p>
            <a:pPr algn="ctr">
              <a:buFontTx/>
              <a:buNone/>
            </a:pPr>
            <a:r>
              <a:rPr lang="de-DE" altLang="de-DE" sz="2000" dirty="0" err="1" smtClean="0">
                <a:latin typeface="+mj-lt"/>
              </a:rPr>
              <a:t>combined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with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the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first</a:t>
            </a:r>
            <a:r>
              <a:rPr lang="de-DE" altLang="de-DE" sz="2000" dirty="0" smtClean="0">
                <a:latin typeface="+mj-lt"/>
              </a:rPr>
              <a:t> Dynamic </a:t>
            </a:r>
            <a:r>
              <a:rPr lang="de-DE" altLang="de-DE" sz="2000" dirty="0" err="1" smtClean="0">
                <a:latin typeface="+mj-lt"/>
              </a:rPr>
              <a:t>Smagorinsky</a:t>
            </a:r>
            <a:r>
              <a:rPr lang="de-DE" altLang="de-DE" sz="2000" dirty="0" smtClean="0">
                <a:latin typeface="+mj-lt"/>
              </a:rPr>
              <a:t> Model </a:t>
            </a:r>
            <a:r>
              <a:rPr lang="de-DE" altLang="de-DE" sz="2000" dirty="0" err="1" smtClean="0">
                <a:latin typeface="+mj-lt"/>
              </a:rPr>
              <a:t>as</a:t>
            </a:r>
            <a:r>
              <a:rPr lang="de-DE" altLang="de-DE" sz="2000" dirty="0" smtClean="0">
                <a:latin typeface="+mj-lt"/>
              </a:rPr>
              <a:t> a </a:t>
            </a:r>
          </a:p>
          <a:p>
            <a:pPr algn="ctr">
              <a:buFontTx/>
              <a:buNone/>
            </a:pPr>
            <a:r>
              <a:rPr lang="de-DE" altLang="de-DE" sz="2000" dirty="0" smtClean="0">
                <a:latin typeface="+mj-lt"/>
              </a:rPr>
              <a:t>SGS-</a:t>
            </a:r>
            <a:r>
              <a:rPr lang="de-DE" altLang="de-DE" sz="2000" dirty="0" err="1" smtClean="0">
                <a:latin typeface="+mj-lt"/>
              </a:rPr>
              <a:t>parameterization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for</a:t>
            </a:r>
            <a:r>
              <a:rPr lang="de-DE" altLang="de-DE" sz="2000" dirty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anisotropic</a:t>
            </a:r>
            <a:r>
              <a:rPr lang="de-DE" altLang="de-DE" sz="2000" dirty="0" smtClean="0">
                <a:latin typeface="+mj-lt"/>
              </a:rPr>
              <a:t> (horizontal </a:t>
            </a:r>
            <a:r>
              <a:rPr lang="de-DE" altLang="de-DE" sz="2000" dirty="0" err="1" smtClean="0">
                <a:latin typeface="+mj-lt"/>
              </a:rPr>
              <a:t>and</a:t>
            </a:r>
            <a:r>
              <a:rPr lang="de-DE" altLang="de-DE" sz="2000" dirty="0" smtClean="0">
                <a:latin typeface="+mj-lt"/>
              </a:rPr>
              <a:t> </a:t>
            </a:r>
            <a:r>
              <a:rPr lang="de-DE" altLang="de-DE" sz="2000" dirty="0" err="1" smtClean="0">
                <a:latin typeface="+mj-lt"/>
              </a:rPr>
              <a:t>vertical</a:t>
            </a:r>
            <a:r>
              <a:rPr lang="de-DE" altLang="de-DE" sz="2000" dirty="0" smtClean="0">
                <a:latin typeface="+mj-lt"/>
              </a:rPr>
              <a:t>) </a:t>
            </a:r>
            <a:r>
              <a:rPr lang="de-DE" altLang="de-DE" sz="2000" dirty="0" err="1" smtClean="0">
                <a:latin typeface="+mj-lt"/>
              </a:rPr>
              <a:t>diffusion</a:t>
            </a:r>
            <a:endParaRPr lang="de-DE" altLang="de-DE" sz="2000" dirty="0" smtClean="0">
              <a:latin typeface="+mj-lt"/>
            </a:endParaRPr>
          </a:p>
          <a:p>
            <a:pPr algn="ctr">
              <a:buFontTx/>
              <a:buNone/>
            </a:pPr>
            <a:r>
              <a:rPr lang="de-DE" altLang="de-DE" sz="1600" dirty="0" smtClean="0">
                <a:latin typeface="+mj-lt"/>
              </a:rPr>
              <a:t>(Schaefer-Rolffs &amp; </a:t>
            </a:r>
            <a:r>
              <a:rPr lang="de-DE" altLang="de-DE" sz="1600" dirty="0">
                <a:latin typeface="+mj-lt"/>
              </a:rPr>
              <a:t>B</a:t>
            </a:r>
            <a:r>
              <a:rPr lang="de-DE" altLang="de-DE" sz="1600" dirty="0" smtClean="0">
                <a:latin typeface="+mj-lt"/>
              </a:rPr>
              <a:t>ecker, 2018, MWR) </a:t>
            </a:r>
            <a:endParaRPr lang="de-DE" altLang="de-DE" sz="1600" dirty="0">
              <a:latin typeface="+mj-lt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94932" y="1543641"/>
            <a:ext cx="8752435" cy="3801119"/>
            <a:chOff x="94932" y="1300064"/>
            <a:chExt cx="8752435" cy="3801119"/>
          </a:xfrm>
        </p:grpSpPr>
        <p:grpSp>
          <p:nvGrpSpPr>
            <p:cNvPr id="3" name="Gruppieren 2"/>
            <p:cNvGrpSpPr/>
            <p:nvPr/>
          </p:nvGrpSpPr>
          <p:grpSpPr>
            <a:xfrm>
              <a:off x="94932" y="1697596"/>
              <a:ext cx="8752435" cy="3315580"/>
              <a:chOff x="94932" y="1249248"/>
              <a:chExt cx="8752435" cy="374988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7101" y="1249248"/>
                <a:ext cx="4230266" cy="3699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932" y="1268760"/>
                <a:ext cx="4405060" cy="3730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Textfeld 15"/>
            <p:cNvSpPr txBox="1"/>
            <p:nvPr/>
          </p:nvSpPr>
          <p:spPr>
            <a:xfrm>
              <a:off x="5633275" y="4795389"/>
              <a:ext cx="250673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de-DE" sz="1200" dirty="0">
                  <a:latin typeface="+mn-lt"/>
                </a:rPr>
                <a:t>total </a:t>
              </a:r>
              <a:r>
                <a:rPr lang="de-DE" sz="1200" dirty="0" err="1" smtClean="0">
                  <a:latin typeface="+mn-lt"/>
                </a:rPr>
                <a:t>horizonal</a:t>
              </a:r>
              <a:r>
                <a:rPr lang="de-DE" sz="1200" dirty="0" smtClean="0">
                  <a:latin typeface="+mn-lt"/>
                </a:rPr>
                <a:t> </a:t>
              </a:r>
              <a:r>
                <a:rPr lang="de-DE" sz="1200" dirty="0" err="1" smtClean="0">
                  <a:latin typeface="+mn-lt"/>
                </a:rPr>
                <a:t>wavenumber</a:t>
              </a:r>
              <a:endParaRPr lang="de-DE" sz="1200" dirty="0">
                <a:latin typeface="+mn-lt"/>
              </a:endParaRPr>
            </a:p>
          </p:txBody>
        </p:sp>
        <p:sp>
          <p:nvSpPr>
            <p:cNvPr id="6147" name="Text Box 5"/>
            <p:cNvSpPr txBox="1">
              <a:spLocks noChangeArrowheads="1"/>
            </p:cNvSpPr>
            <p:nvPr/>
          </p:nvSpPr>
          <p:spPr bwMode="auto">
            <a:xfrm>
              <a:off x="314736" y="1300064"/>
              <a:ext cx="3815977" cy="634020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buFontTx/>
                <a:buNone/>
              </a:pPr>
              <a:r>
                <a:rPr lang="de-DE" altLang="de-DE" sz="1600" dirty="0" err="1"/>
                <a:t>s</a:t>
              </a:r>
              <a:r>
                <a:rPr lang="de-DE" altLang="de-DE" sz="1600" dirty="0" err="1" smtClean="0"/>
                <a:t>napshot</a:t>
              </a:r>
              <a:r>
                <a:rPr lang="de-DE" altLang="de-DE" sz="1600" dirty="0" smtClean="0"/>
                <a:t> </a:t>
              </a:r>
              <a:r>
                <a:rPr lang="de-DE" altLang="de-DE" sz="1600" dirty="0" err="1" smtClean="0"/>
                <a:t>of</a:t>
              </a:r>
              <a:r>
                <a:rPr lang="de-DE" altLang="de-DE" sz="1600" dirty="0" smtClean="0"/>
                <a:t> horizontal </a:t>
              </a:r>
              <a:r>
                <a:rPr lang="de-DE" altLang="de-DE" sz="1600" dirty="0" err="1" smtClean="0"/>
                <a:t>divergence</a:t>
              </a:r>
              <a:r>
                <a:rPr lang="de-DE" altLang="de-DE" sz="1600" dirty="0" smtClean="0"/>
                <a:t> (1/s) </a:t>
              </a:r>
            </a:p>
            <a:p>
              <a:pPr algn="ctr">
                <a:buFontTx/>
                <a:buNone/>
              </a:pPr>
              <a:r>
                <a:rPr lang="de-DE" altLang="de-DE" sz="1600" dirty="0" smtClean="0"/>
                <a:t>at ~15 km</a:t>
              </a:r>
              <a:endParaRPr lang="de-DE" altLang="de-DE" sz="2000" dirty="0" smtClean="0"/>
            </a:p>
          </p:txBody>
        </p:sp>
        <p:sp>
          <p:nvSpPr>
            <p:cNvPr id="18" name="Text Box 5"/>
            <p:cNvSpPr txBox="1">
              <a:spLocks noChangeArrowheads="1"/>
            </p:cNvSpPr>
            <p:nvPr/>
          </p:nvSpPr>
          <p:spPr bwMode="auto">
            <a:xfrm>
              <a:off x="5002510" y="1311690"/>
              <a:ext cx="3673946" cy="634020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buFontTx/>
                <a:buNone/>
              </a:pPr>
              <a:r>
                <a:rPr lang="de-DE" altLang="de-DE" sz="1600" dirty="0"/>
                <a:t>g</a:t>
              </a:r>
              <a:r>
                <a:rPr lang="de-DE" altLang="de-DE" sz="1600" dirty="0" smtClean="0"/>
                <a:t>lobal horizontal </a:t>
              </a:r>
            </a:p>
            <a:p>
              <a:pPr algn="ctr">
                <a:buFontTx/>
                <a:buNone/>
              </a:pPr>
              <a:r>
                <a:rPr lang="de-DE" altLang="de-DE" sz="1600" dirty="0" err="1" smtClean="0"/>
                <a:t>kinetic</a:t>
              </a:r>
              <a:r>
                <a:rPr lang="de-DE" altLang="de-DE" sz="1600" dirty="0" smtClean="0"/>
                <a:t> </a:t>
              </a:r>
              <a:r>
                <a:rPr lang="de-DE" altLang="de-DE" sz="1600" dirty="0" err="1" smtClean="0"/>
                <a:t>energy</a:t>
              </a:r>
              <a:r>
                <a:rPr lang="de-DE" altLang="de-DE" sz="1600" dirty="0" smtClean="0"/>
                <a:t> </a:t>
              </a:r>
              <a:r>
                <a:rPr lang="de-DE" altLang="de-DE" sz="1600" dirty="0" err="1" smtClean="0"/>
                <a:t>spectrum</a:t>
              </a:r>
              <a:r>
                <a:rPr lang="de-DE" altLang="de-DE" sz="1600" dirty="0" smtClean="0"/>
                <a:t> at ~10 km</a:t>
              </a: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971600" y="4824184"/>
              <a:ext cx="250673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de-DE" sz="1200" dirty="0" err="1">
                  <a:latin typeface="+mn-lt"/>
                </a:rPr>
                <a:t>l</a:t>
              </a:r>
              <a:r>
                <a:rPr lang="de-DE" sz="1200" dirty="0" err="1" smtClean="0">
                  <a:latin typeface="+mn-lt"/>
                </a:rPr>
                <a:t>ongitude</a:t>
              </a:r>
              <a:endParaRPr lang="de-DE" sz="1200" dirty="0">
                <a:latin typeface="+mn-lt"/>
              </a:endParaRPr>
            </a:p>
          </p:txBody>
        </p:sp>
      </p:grpSp>
      <p:sp>
        <p:nvSpPr>
          <p:cNvPr id="21" name="Textfeld 20"/>
          <p:cNvSpPr txBox="1"/>
          <p:nvPr/>
        </p:nvSpPr>
        <p:spPr>
          <a:xfrm rot="16200000">
            <a:off x="-972616" y="3410079"/>
            <a:ext cx="2506736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dirty="0" err="1" smtClean="0">
                <a:latin typeface="+mn-lt"/>
              </a:rPr>
              <a:t>latitude</a:t>
            </a:r>
            <a:endParaRPr lang="de-DE" sz="1200" dirty="0">
              <a:latin typeface="+mn-lt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588224" y="2392432"/>
            <a:ext cx="92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rgbClr val="1003BD"/>
                </a:solidFill>
                <a:latin typeface="+mn-lt"/>
              </a:rPr>
              <a:t>rotational</a:t>
            </a:r>
            <a:endParaRPr lang="de-DE" sz="1400" dirty="0">
              <a:solidFill>
                <a:srgbClr val="1003BD"/>
              </a:solidFill>
              <a:latin typeface="+mn-lt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110560" y="3435555"/>
            <a:ext cx="1228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9900"/>
                </a:solidFill>
                <a:latin typeface="+mn-lt"/>
              </a:rPr>
              <a:t>n</a:t>
            </a:r>
            <a:r>
              <a:rPr lang="de-DE" sz="1400" dirty="0" smtClean="0">
                <a:solidFill>
                  <a:srgbClr val="009900"/>
                </a:solidFill>
                <a:latin typeface="+mn-lt"/>
              </a:rPr>
              <a:t>on-</a:t>
            </a:r>
            <a:r>
              <a:rPr lang="de-DE" sz="1400" dirty="0" err="1" smtClean="0">
                <a:solidFill>
                  <a:srgbClr val="009900"/>
                </a:solidFill>
                <a:latin typeface="+mn-lt"/>
              </a:rPr>
              <a:t>roational</a:t>
            </a:r>
            <a:endParaRPr lang="de-DE" sz="1400" dirty="0">
              <a:solidFill>
                <a:srgbClr val="009900"/>
              </a:solidFill>
              <a:latin typeface="+mn-lt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8000914" y="3956863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FF0000"/>
                </a:solidFill>
                <a:latin typeface="+mn-lt"/>
              </a:rPr>
              <a:t>total</a:t>
            </a:r>
            <a:endParaRPr lang="de-DE" sz="14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915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55767"/>
            <a:ext cx="5544616" cy="394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3433416" y="4362168"/>
            <a:ext cx="2506736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dirty="0">
                <a:latin typeface="+mn-lt"/>
              </a:rPr>
              <a:t>total </a:t>
            </a:r>
            <a:r>
              <a:rPr lang="de-DE" sz="1200" dirty="0" err="1" smtClean="0">
                <a:latin typeface="+mn-lt"/>
              </a:rPr>
              <a:t>horizonal</a:t>
            </a:r>
            <a:r>
              <a:rPr lang="de-DE" sz="1200" dirty="0" smtClean="0">
                <a:latin typeface="+mn-lt"/>
              </a:rPr>
              <a:t> </a:t>
            </a:r>
            <a:r>
              <a:rPr lang="de-DE" sz="1200" dirty="0" err="1" smtClean="0">
                <a:latin typeface="+mn-lt"/>
              </a:rPr>
              <a:t>wavenumber</a:t>
            </a:r>
            <a:endParaRPr lang="de-DE" sz="1200" dirty="0">
              <a:latin typeface="+mn-lt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2426012" y="260648"/>
            <a:ext cx="4395488" cy="701731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1800" dirty="0"/>
              <a:t>g</a:t>
            </a:r>
            <a:r>
              <a:rPr lang="de-DE" altLang="de-DE" sz="1800" dirty="0" smtClean="0"/>
              <a:t>lobal horizontal  </a:t>
            </a:r>
            <a:r>
              <a:rPr lang="de-DE" altLang="de-DE" sz="1800" dirty="0" err="1" smtClean="0"/>
              <a:t>kinetic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energy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spectrum</a:t>
            </a:r>
            <a:r>
              <a:rPr lang="de-DE" altLang="de-DE" sz="1800" dirty="0" smtClean="0"/>
              <a:t> </a:t>
            </a:r>
          </a:p>
          <a:p>
            <a:pPr algn="ctr">
              <a:buFontTx/>
              <a:buNone/>
            </a:pPr>
            <a:r>
              <a:rPr lang="de-DE" altLang="de-DE" sz="1800" dirty="0" smtClean="0"/>
              <a:t>at ~10 km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851920" y="3152376"/>
            <a:ext cx="167163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600" b="1" dirty="0" err="1">
                <a:solidFill>
                  <a:srgbClr val="660066"/>
                </a:solidFill>
              </a:rPr>
              <a:t>resolution</a:t>
            </a:r>
            <a:endParaRPr lang="de-DE" altLang="de-DE" sz="1600" b="1" dirty="0">
              <a:solidFill>
                <a:srgbClr val="660066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600" b="1" dirty="0" err="1">
                <a:solidFill>
                  <a:srgbClr val="660066"/>
                </a:solidFill>
              </a:rPr>
              <a:t>of</a:t>
            </a:r>
            <a:r>
              <a:rPr lang="de-DE" altLang="de-DE" sz="1600" b="1" dirty="0">
                <a:solidFill>
                  <a:srgbClr val="660066"/>
                </a:solidFill>
              </a:rPr>
              <a:t> </a:t>
            </a:r>
            <a:r>
              <a:rPr lang="de-DE" altLang="de-DE" sz="1600" b="1" dirty="0" err="1">
                <a:solidFill>
                  <a:srgbClr val="660066"/>
                </a:solidFill>
              </a:rPr>
              <a:t>complex</a:t>
            </a:r>
            <a:r>
              <a:rPr lang="de-DE" altLang="de-DE" sz="1600" b="1" dirty="0">
                <a:solidFill>
                  <a:srgbClr val="660066"/>
                </a:solidFill>
              </a:rPr>
              <a:t> </a:t>
            </a:r>
            <a:r>
              <a:rPr lang="de-DE" altLang="de-DE" sz="1600" b="1" dirty="0" err="1">
                <a:solidFill>
                  <a:srgbClr val="660066"/>
                </a:solidFill>
              </a:rPr>
              <a:t>climate</a:t>
            </a:r>
            <a:r>
              <a:rPr lang="de-DE" altLang="de-DE" sz="1600" b="1" dirty="0">
                <a:solidFill>
                  <a:srgbClr val="660066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600" b="1" dirty="0" err="1">
                <a:solidFill>
                  <a:srgbClr val="660066"/>
                </a:solidFill>
              </a:rPr>
              <a:t>models</a:t>
            </a:r>
            <a:endParaRPr lang="de-DE" altLang="de-DE" sz="1600" b="1" dirty="0">
              <a:solidFill>
                <a:srgbClr val="660066"/>
              </a:solidFill>
            </a:endParaRPr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 flipV="1">
            <a:off x="5283454" y="968442"/>
            <a:ext cx="0" cy="3241594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 rot="2960787">
            <a:off x="3926464" y="1306107"/>
            <a:ext cx="16716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600" b="1" dirty="0" err="1"/>
              <a:t>g</a:t>
            </a:r>
            <a:r>
              <a:rPr lang="de-DE" altLang="de-DE" sz="1600" b="1" dirty="0" err="1" smtClean="0"/>
              <a:t>eostrophic</a:t>
            </a:r>
            <a:endParaRPr lang="de-DE" altLang="de-DE" sz="1600" b="1" dirty="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600" b="1" dirty="0" err="1" smtClean="0"/>
              <a:t>turbulence</a:t>
            </a:r>
            <a:endParaRPr lang="de-DE" altLang="de-DE" sz="1600" b="1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 rot="1346440">
            <a:off x="5721457" y="2827510"/>
            <a:ext cx="13836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600" b="1" dirty="0" err="1">
                <a:solidFill>
                  <a:srgbClr val="1003BD"/>
                </a:solidFill>
              </a:rPr>
              <a:t>s</a:t>
            </a:r>
            <a:r>
              <a:rPr lang="de-DE" altLang="de-DE" sz="1600" b="1" dirty="0" err="1" smtClean="0">
                <a:solidFill>
                  <a:srgbClr val="1003BD"/>
                </a:solidFill>
              </a:rPr>
              <a:t>tratified</a:t>
            </a:r>
            <a:endParaRPr lang="de-DE" altLang="de-DE" sz="1600" b="1" dirty="0">
              <a:solidFill>
                <a:srgbClr val="1003BD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600" b="1" dirty="0" err="1" smtClean="0">
                <a:solidFill>
                  <a:srgbClr val="1003BD"/>
                </a:solidFill>
              </a:rPr>
              <a:t>turbulence</a:t>
            </a:r>
            <a:endParaRPr lang="de-DE" altLang="de-DE" sz="1600" b="1" dirty="0">
              <a:solidFill>
                <a:srgbClr val="1003BD"/>
              </a:solidFill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467544" y="4881934"/>
            <a:ext cx="7992888" cy="1631216"/>
          </a:xfrm>
          <a:prstGeom prst="rect">
            <a:avLst/>
          </a:prstGeom>
          <a:solidFill>
            <a:srgbClr val="F5FEA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de-DE" altLang="de-DE" sz="2000" dirty="0" err="1" smtClean="0"/>
              <a:t>Stratified</a:t>
            </a:r>
            <a:r>
              <a:rPr lang="de-DE" altLang="de-DE" sz="2000" dirty="0" smtClean="0"/>
              <a:t> (</a:t>
            </a:r>
            <a:r>
              <a:rPr lang="de-DE" altLang="de-DE" sz="2000" dirty="0" err="1" smtClean="0"/>
              <a:t>macro</a:t>
            </a:r>
            <a:r>
              <a:rPr lang="de-DE" altLang="de-DE" sz="2000" dirty="0" smtClean="0"/>
              <a:t>-)</a:t>
            </a:r>
            <a:r>
              <a:rPr lang="de-DE" altLang="de-DE" sz="2000" dirty="0" err="1" smtClean="0"/>
              <a:t>turbulence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yields</a:t>
            </a:r>
            <a:r>
              <a:rPr lang="de-DE" altLang="de-DE" sz="2000" dirty="0" smtClean="0"/>
              <a:t>  </a:t>
            </a:r>
            <a:r>
              <a:rPr lang="de-DE" altLang="de-DE" sz="2000" b="1" dirty="0" smtClean="0">
                <a:solidFill>
                  <a:srgbClr val="1003BD"/>
                </a:solidFill>
              </a:rPr>
              <a:t>m ~ k</a:t>
            </a:r>
            <a:r>
              <a:rPr lang="de-DE" altLang="de-DE" sz="2000" b="1" baseline="30000" dirty="0" smtClean="0">
                <a:solidFill>
                  <a:srgbClr val="1003BD"/>
                </a:solidFill>
              </a:rPr>
              <a:t>1/3</a:t>
            </a:r>
            <a:r>
              <a:rPr lang="de-DE" altLang="de-DE" sz="2000" dirty="0" smtClean="0">
                <a:solidFill>
                  <a:srgbClr val="1003BD"/>
                </a:solidFill>
              </a:rPr>
              <a:t> </a:t>
            </a:r>
            <a:r>
              <a:rPr lang="de-DE" altLang="de-DE" sz="2000" dirty="0" err="1" smtClean="0"/>
              <a:t>which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converts</a:t>
            </a:r>
            <a:r>
              <a:rPr lang="de-DE" altLang="de-DE" sz="2000" dirty="0" smtClean="0"/>
              <a:t> a </a:t>
            </a:r>
            <a:r>
              <a:rPr lang="de-DE" altLang="de-DE" sz="2000" b="1" dirty="0">
                <a:solidFill>
                  <a:srgbClr val="1003BD"/>
                </a:solidFill>
              </a:rPr>
              <a:t>k</a:t>
            </a:r>
            <a:r>
              <a:rPr lang="de-DE" altLang="de-DE" sz="2000" b="1" baseline="30000" dirty="0">
                <a:solidFill>
                  <a:srgbClr val="1003BD"/>
                </a:solidFill>
              </a:rPr>
              <a:t>-5/3</a:t>
            </a:r>
            <a:r>
              <a:rPr lang="de-DE" altLang="de-DE" sz="2000" b="1" dirty="0">
                <a:solidFill>
                  <a:srgbClr val="1003BD"/>
                </a:solidFill>
              </a:rPr>
              <a:t> </a:t>
            </a:r>
            <a:r>
              <a:rPr lang="de-DE" altLang="de-DE" sz="2000" dirty="0"/>
              <a:t>horizontal </a:t>
            </a:r>
            <a:r>
              <a:rPr lang="de-DE" altLang="de-DE" sz="2000" dirty="0" err="1"/>
              <a:t>wavenumber</a:t>
            </a:r>
            <a:r>
              <a:rPr lang="de-DE" altLang="de-DE" sz="2000" b="1" dirty="0">
                <a:solidFill>
                  <a:srgbClr val="660066"/>
                </a:solidFill>
              </a:rPr>
              <a:t> </a:t>
            </a:r>
            <a:r>
              <a:rPr lang="de-DE" altLang="de-DE" sz="2000" dirty="0" err="1"/>
              <a:t>spectrum</a:t>
            </a:r>
            <a:r>
              <a:rPr lang="de-DE" altLang="de-DE" sz="2000" dirty="0"/>
              <a:t> </a:t>
            </a:r>
            <a:r>
              <a:rPr lang="de-DE" altLang="de-DE" sz="2000" dirty="0" err="1"/>
              <a:t>into</a:t>
            </a:r>
            <a:r>
              <a:rPr lang="de-DE" altLang="de-DE" sz="2000" dirty="0"/>
              <a:t> an </a:t>
            </a:r>
            <a:r>
              <a:rPr lang="de-DE" altLang="de-DE" sz="2000" b="1" dirty="0">
                <a:solidFill>
                  <a:srgbClr val="1003BD"/>
                </a:solidFill>
              </a:rPr>
              <a:t>m</a:t>
            </a:r>
            <a:r>
              <a:rPr lang="de-DE" altLang="de-DE" sz="2000" b="1" baseline="30000" dirty="0">
                <a:solidFill>
                  <a:srgbClr val="1003BD"/>
                </a:solidFill>
              </a:rPr>
              <a:t>-3</a:t>
            </a:r>
            <a:r>
              <a:rPr lang="de-DE" altLang="de-DE" sz="2000" b="1" dirty="0">
                <a:solidFill>
                  <a:srgbClr val="1003BD"/>
                </a:solidFill>
              </a:rPr>
              <a:t> </a:t>
            </a:r>
            <a:r>
              <a:rPr lang="de-DE" altLang="de-DE" sz="2000" dirty="0" err="1"/>
              <a:t>vertical</a:t>
            </a:r>
            <a:r>
              <a:rPr lang="de-DE" altLang="de-DE" sz="2000" dirty="0"/>
              <a:t> </a:t>
            </a:r>
            <a:r>
              <a:rPr lang="de-DE" altLang="de-DE" sz="2000" dirty="0" err="1"/>
              <a:t>wavenumber</a:t>
            </a:r>
            <a:r>
              <a:rPr lang="de-DE" altLang="de-DE" sz="2000" dirty="0"/>
              <a:t> </a:t>
            </a:r>
            <a:r>
              <a:rPr lang="de-DE" altLang="de-DE" sz="2000" dirty="0" err="1" smtClean="0"/>
              <a:t>spectrum</a:t>
            </a:r>
            <a:r>
              <a:rPr lang="de-DE" altLang="de-DE" sz="2000" dirty="0" smtClean="0"/>
              <a:t>. </a:t>
            </a:r>
            <a:r>
              <a:rPr lang="de-DE" altLang="de-DE" sz="2000" dirty="0" err="1" smtClean="0"/>
              <a:t>Combination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with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the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dispersion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and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polarization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relations</a:t>
            </a:r>
            <a:r>
              <a:rPr lang="de-DE" altLang="de-DE" sz="2000" dirty="0"/>
              <a:t> </a:t>
            </a:r>
            <a:r>
              <a:rPr lang="de-DE" altLang="de-DE" sz="2000" dirty="0" err="1" smtClean="0"/>
              <a:t>for</a:t>
            </a:r>
            <a:r>
              <a:rPr lang="de-DE" altLang="de-DE" sz="2000" dirty="0" smtClean="0"/>
              <a:t> GWs </a:t>
            </a:r>
            <a:r>
              <a:rPr lang="de-DE" altLang="de-DE" sz="2000" dirty="0" err="1" smtClean="0"/>
              <a:t>converts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these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wavenumber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spectra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into</a:t>
            </a:r>
            <a:r>
              <a:rPr lang="de-DE" altLang="de-DE" sz="2000" dirty="0" smtClean="0"/>
              <a:t> an </a:t>
            </a:r>
            <a:r>
              <a:rPr lang="el-GR" altLang="de-DE" sz="2000" b="1" dirty="0" smtClean="0">
                <a:solidFill>
                  <a:srgbClr val="1003BD"/>
                </a:solidFill>
              </a:rPr>
              <a:t>ω</a:t>
            </a:r>
            <a:r>
              <a:rPr lang="de-DE" altLang="de-DE" sz="2000" b="1" baseline="30000" dirty="0" smtClean="0">
                <a:solidFill>
                  <a:srgbClr val="1003BD"/>
                </a:solidFill>
              </a:rPr>
              <a:t>-2</a:t>
            </a:r>
            <a:r>
              <a:rPr lang="de-DE" altLang="de-DE" sz="2000" b="1" dirty="0" smtClean="0">
                <a:solidFill>
                  <a:srgbClr val="1003BD"/>
                </a:solidFill>
              </a:rPr>
              <a:t> </a:t>
            </a:r>
            <a:r>
              <a:rPr lang="de-DE" altLang="de-DE" sz="2000" dirty="0" err="1" smtClean="0"/>
              <a:t>frequency</a:t>
            </a:r>
            <a:r>
              <a:rPr lang="de-DE" altLang="de-DE" sz="2000" b="1" dirty="0" smtClean="0">
                <a:solidFill>
                  <a:srgbClr val="660066"/>
                </a:solidFill>
              </a:rPr>
              <a:t> </a:t>
            </a:r>
            <a:r>
              <a:rPr lang="de-DE" altLang="de-DE" sz="2000" dirty="0" err="1" smtClean="0"/>
              <a:t>spectrum</a:t>
            </a:r>
            <a:r>
              <a:rPr lang="de-DE" altLang="de-DE" sz="2000" dirty="0" smtClean="0"/>
              <a:t>. 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507539" y="1609055"/>
            <a:ext cx="92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rgbClr val="1003BD"/>
                </a:solidFill>
                <a:latin typeface="+mn-lt"/>
              </a:rPr>
              <a:t>rotational</a:t>
            </a:r>
            <a:endParaRPr lang="de-DE" sz="1400" dirty="0">
              <a:solidFill>
                <a:srgbClr val="1003BD"/>
              </a:solidFill>
              <a:latin typeface="+mn-lt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2479683" y="2401143"/>
            <a:ext cx="1228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9900"/>
                </a:solidFill>
                <a:latin typeface="+mn-lt"/>
              </a:rPr>
              <a:t>n</a:t>
            </a:r>
            <a:r>
              <a:rPr lang="de-DE" sz="1400" dirty="0" smtClean="0">
                <a:solidFill>
                  <a:srgbClr val="009900"/>
                </a:solidFill>
                <a:latin typeface="+mn-lt"/>
              </a:rPr>
              <a:t>on-</a:t>
            </a:r>
            <a:r>
              <a:rPr lang="de-DE" sz="1400" dirty="0" err="1" smtClean="0">
                <a:solidFill>
                  <a:srgbClr val="009900"/>
                </a:solidFill>
                <a:latin typeface="+mn-lt"/>
              </a:rPr>
              <a:t>roational</a:t>
            </a:r>
            <a:endParaRPr lang="de-DE" sz="1400" dirty="0">
              <a:solidFill>
                <a:srgbClr val="0099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467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2331</Words>
  <Application>Microsoft Office PowerPoint</Application>
  <PresentationFormat>Bildschirmpräsentation (4:3)</PresentationFormat>
  <Paragraphs>313</Paragraphs>
  <Slides>37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1" baseType="lpstr">
      <vt:lpstr>Arial</vt:lpstr>
      <vt:lpstr>Arial Black</vt:lpstr>
      <vt:lpstr>Symbol</vt:lpstr>
      <vt:lpstr>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IAP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Eiseskälte, Sturm und Wellen</dc:title>
  <dc:creator>kd015</dc:creator>
  <cp:lastModifiedBy>Erich Becker</cp:lastModifiedBy>
  <cp:revision>1165</cp:revision>
  <cp:lastPrinted>2012-10-03T17:33:37Z</cp:lastPrinted>
  <dcterms:created xsi:type="dcterms:W3CDTF">2006-09-08T15:23:00Z</dcterms:created>
  <dcterms:modified xsi:type="dcterms:W3CDTF">2018-04-04T11:36:33Z</dcterms:modified>
</cp:coreProperties>
</file>