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2" r:id="rId3"/>
    <p:sldId id="303" r:id="rId4"/>
    <p:sldId id="278" r:id="rId5"/>
    <p:sldId id="279" r:id="rId6"/>
    <p:sldId id="304" r:id="rId7"/>
    <p:sldId id="309" r:id="rId8"/>
    <p:sldId id="305" r:id="rId9"/>
    <p:sldId id="306" r:id="rId10"/>
    <p:sldId id="257" r:id="rId11"/>
    <p:sldId id="307" r:id="rId12"/>
    <p:sldId id="280" r:id="rId13"/>
    <p:sldId id="308" r:id="rId14"/>
    <p:sldId id="262" r:id="rId15"/>
    <p:sldId id="263" r:id="rId16"/>
    <p:sldId id="264" r:id="rId17"/>
    <p:sldId id="265" r:id="rId18"/>
    <p:sldId id="277" r:id="rId19"/>
    <p:sldId id="266" r:id="rId20"/>
    <p:sldId id="297" r:id="rId21"/>
    <p:sldId id="270" r:id="rId22"/>
    <p:sldId id="285" r:id="rId23"/>
    <p:sldId id="267" r:id="rId24"/>
    <p:sldId id="268" r:id="rId25"/>
    <p:sldId id="286" r:id="rId26"/>
    <p:sldId id="300" r:id="rId27"/>
    <p:sldId id="287" r:id="rId28"/>
    <p:sldId id="289" r:id="rId29"/>
    <p:sldId id="290" r:id="rId30"/>
    <p:sldId id="291" r:id="rId31"/>
    <p:sldId id="292" r:id="rId32"/>
    <p:sldId id="293" r:id="rId33"/>
    <p:sldId id="294" r:id="rId34"/>
    <p:sldId id="295" r:id="rId35"/>
    <p:sldId id="311" r:id="rId36"/>
    <p:sldId id="310" r:id="rId37"/>
    <p:sldId id="296" r:id="rId38"/>
    <p:sldId id="298" r:id="rId39"/>
    <p:sldId id="301" r:id="rId40"/>
    <p:sldId id="29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216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316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18D41-814E-DE43-83D7-5370C819AB82}" type="datetimeFigureOut">
              <a:rPr lang="en-US" smtClean="0"/>
              <a:t>03/04/18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E13BC-008D-2A4F-B5FC-0D256F9627FA}" type="slidenum">
              <a:rPr lang="en-US" smtClean="0"/>
              <a:t>‹#›</a:t>
            </a:fld>
            <a:endParaRPr lang="en-US"/>
          </a:p>
        </p:txBody>
      </p:sp>
    </p:spTree>
    <p:extLst>
      <p:ext uri="{BB962C8B-B14F-4D97-AF65-F5344CB8AC3E}">
        <p14:creationId xmlns:p14="http://schemas.microsoft.com/office/powerpoint/2010/main" val="2616164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E13BC-008D-2A4F-B5FC-0D256F9627FA}" type="slidenum">
              <a:rPr lang="en-US" smtClean="0"/>
              <a:t>10</a:t>
            </a:fld>
            <a:endParaRPr lang="en-US"/>
          </a:p>
        </p:txBody>
      </p:sp>
    </p:spTree>
    <p:extLst>
      <p:ext uri="{BB962C8B-B14F-4D97-AF65-F5344CB8AC3E}">
        <p14:creationId xmlns:p14="http://schemas.microsoft.com/office/powerpoint/2010/main" val="250812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BE13BC-008D-2A4F-B5FC-0D256F9627FA}" type="slidenum">
              <a:rPr lang="en-US" smtClean="0"/>
              <a:t>12</a:t>
            </a:fld>
            <a:endParaRPr lang="en-US"/>
          </a:p>
        </p:txBody>
      </p:sp>
    </p:spTree>
    <p:extLst>
      <p:ext uri="{BB962C8B-B14F-4D97-AF65-F5344CB8AC3E}">
        <p14:creationId xmlns:p14="http://schemas.microsoft.com/office/powerpoint/2010/main" val="70472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108F7DBF-4ED3-8742-9C21-098B7746BB10}" type="datetimeFigureOut">
              <a:rPr lang="en-US" smtClean="0"/>
              <a:t>03/04/18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203953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108F7DBF-4ED3-8742-9C21-098B7746BB10}" type="datetimeFigureOut">
              <a:rPr lang="en-US" smtClean="0"/>
              <a:t>03/04/18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81065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108F7DBF-4ED3-8742-9C21-098B7746BB10}" type="datetimeFigureOut">
              <a:rPr lang="en-US" smtClean="0"/>
              <a:t>03/04/18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180813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108F7DBF-4ED3-8742-9C21-098B7746BB10}" type="datetimeFigureOut">
              <a:rPr lang="en-US" smtClean="0"/>
              <a:t>03/04/18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399638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108F7DBF-4ED3-8742-9C21-098B7746BB10}" type="datetimeFigureOut">
              <a:rPr lang="en-US" smtClean="0"/>
              <a:t>03/04/18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6207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108F7DBF-4ED3-8742-9C21-098B7746BB10}" type="datetimeFigureOut">
              <a:rPr lang="en-US" smtClean="0"/>
              <a:t>03/04/18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23834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108F7DBF-4ED3-8742-9C21-098B7746BB10}" type="datetimeFigureOut">
              <a:rPr lang="en-US" smtClean="0"/>
              <a:t>03/04/18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152144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108F7DBF-4ED3-8742-9C21-098B7746BB10}" type="datetimeFigureOut">
              <a:rPr lang="en-US" smtClean="0"/>
              <a:t>03/04/18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246451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F7DBF-4ED3-8742-9C21-098B7746BB10}" type="datetimeFigureOut">
              <a:rPr lang="en-US" smtClean="0"/>
              <a:t>03/04/18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93703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108F7DBF-4ED3-8742-9C21-098B7746BB10}" type="datetimeFigureOut">
              <a:rPr lang="en-US" smtClean="0"/>
              <a:t>03/04/18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226987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108F7DBF-4ED3-8742-9C21-098B7746BB10}" type="datetimeFigureOut">
              <a:rPr lang="en-US" smtClean="0"/>
              <a:t>03/04/18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9274-8CAF-D745-8DB6-5978DEEF41FA}" type="slidenum">
              <a:rPr lang="en-US" smtClean="0"/>
              <a:t>‹#›</a:t>
            </a:fld>
            <a:endParaRPr lang="en-US"/>
          </a:p>
        </p:txBody>
      </p:sp>
    </p:spTree>
    <p:extLst>
      <p:ext uri="{BB962C8B-B14F-4D97-AF65-F5344CB8AC3E}">
        <p14:creationId xmlns:p14="http://schemas.microsoft.com/office/powerpoint/2010/main" val="32410686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F7DBF-4ED3-8742-9C21-098B7746BB10}" type="datetimeFigureOut">
              <a:rPr lang="en-US" smtClean="0"/>
              <a:t>03/04/18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9274-8CAF-D745-8DB6-5978DEEF41FA}" type="slidenum">
              <a:rPr lang="en-US" smtClean="0"/>
              <a:t>‹#›</a:t>
            </a:fld>
            <a:endParaRPr lang="en-US"/>
          </a:p>
        </p:txBody>
      </p:sp>
    </p:spTree>
    <p:extLst>
      <p:ext uri="{BB962C8B-B14F-4D97-AF65-F5344CB8AC3E}">
        <p14:creationId xmlns:p14="http://schemas.microsoft.com/office/powerpoint/2010/main" val="218068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19.xml.rels><?xml version="1.0" encoding="UTF-8" standalone="yes"?>
<Relationships xmlns="http://schemas.openxmlformats.org/package/2006/relationships"><Relationship Id="rId3" Type="http://schemas.openxmlformats.org/officeDocument/2006/relationships/image" Target="../media/image46.tiff"/><Relationship Id="rId4" Type="http://schemas.openxmlformats.org/officeDocument/2006/relationships/image" Target="../media/image47.tiff"/><Relationship Id="rId5" Type="http://schemas.openxmlformats.org/officeDocument/2006/relationships/image" Target="../media/image48.tiff"/><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tiff"/><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57.tiff"/><Relationship Id="rId4" Type="http://schemas.openxmlformats.org/officeDocument/2006/relationships/image" Target="../media/image58.tiff"/><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tiff"/><Relationship Id="rId4" Type="http://schemas.openxmlformats.org/officeDocument/2006/relationships/image" Target="../media/image63.tiff"/><Relationship Id="rId1" Type="http://schemas.openxmlformats.org/officeDocument/2006/relationships/slideLayout" Target="../slideLayouts/slideLayout2.xml"/><Relationship Id="rId2" Type="http://schemas.openxmlformats.org/officeDocument/2006/relationships/image" Target="../media/image61.emf"/></Relationships>
</file>

<file path=ppt/slides/_rels/slide29.xml.rels><?xml version="1.0" encoding="UTF-8" standalone="yes"?>
<Relationships xmlns="http://schemas.openxmlformats.org/package/2006/relationships"><Relationship Id="rId3" Type="http://schemas.openxmlformats.org/officeDocument/2006/relationships/image" Target="../media/image65.tiff"/><Relationship Id="rId4" Type="http://schemas.openxmlformats.org/officeDocument/2006/relationships/image" Target="../media/image66.tiff"/><Relationship Id="rId1" Type="http://schemas.openxmlformats.org/officeDocument/2006/relationships/slideLayout" Target="../slideLayouts/slideLayout2.xml"/><Relationship Id="rId2" Type="http://schemas.openxmlformats.org/officeDocument/2006/relationships/image" Target="../media/image64.tif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emf"/><Relationship Id="rId3" Type="http://schemas.openxmlformats.org/officeDocument/2006/relationships/image" Target="../media/image70.emf"/></Relationships>
</file>

<file path=ppt/slides/_rels/slide33.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emf"/><Relationship Id="rId5"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tiff"/><Relationship Id="rId3"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emf"/><Relationship Id="rId3" Type="http://schemas.openxmlformats.org/officeDocument/2006/relationships/image" Target="../media/image7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emf"/><Relationship Id="rId3" Type="http://schemas.openxmlformats.org/officeDocument/2006/relationships/image" Target="../media/image80.emf"/></Relationships>
</file>

<file path=ppt/slides/_rels/slide37.x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6" Type="http://schemas.openxmlformats.org/officeDocument/2006/relationships/image" Target="../media/image85.emf"/><Relationship Id="rId7" Type="http://schemas.openxmlformats.org/officeDocument/2006/relationships/image" Target="../media/image86.emf"/><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38.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1" Type="http://schemas.openxmlformats.org/officeDocument/2006/relationships/slideLayout" Target="../slideLayouts/slideLayout2.xml"/><Relationship Id="rId2" Type="http://schemas.openxmlformats.org/officeDocument/2006/relationships/image" Target="../media/image8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 Id="rId3" Type="http://schemas.openxmlformats.org/officeDocument/2006/relationships/image" Target="../media/image93.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5" Type="http://schemas.openxmlformats.org/officeDocument/2006/relationships/image" Target="../media/image97.emf"/><Relationship Id="rId6" Type="http://schemas.openxmlformats.org/officeDocument/2006/relationships/image" Target="../media/image98.emf"/><Relationship Id="rId7" Type="http://schemas.openxmlformats.org/officeDocument/2006/relationships/image" Target="../media/image99.emf"/><Relationship Id="rId8" Type="http://schemas.openxmlformats.org/officeDocument/2006/relationships/image" Target="../media/image100.emf"/><Relationship Id="rId9" Type="http://schemas.openxmlformats.org/officeDocument/2006/relationships/image" Target="../media/image101.emf"/><Relationship Id="rId10" Type="http://schemas.openxmlformats.org/officeDocument/2006/relationships/image" Target="../media/image102.emf"/><Relationship Id="rId1" Type="http://schemas.openxmlformats.org/officeDocument/2006/relationships/slideLayout" Target="../slideLayouts/slideLayout2.xml"/><Relationship Id="rId2" Type="http://schemas.openxmlformats.org/officeDocument/2006/relationships/image" Target="../media/image9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471" y="700765"/>
            <a:ext cx="8588426" cy="2899686"/>
          </a:xfrm>
        </p:spPr>
        <p:txBody>
          <a:bodyPr>
            <a:normAutofit/>
          </a:bodyPr>
          <a:lstStyle/>
          <a:p>
            <a:r>
              <a:rPr lang="en-US" dirty="0" smtClean="0">
                <a:solidFill>
                  <a:srgbClr val="FF0000"/>
                </a:solidFill>
              </a:rPr>
              <a:t>Weakly or strongly nonlinear </a:t>
            </a:r>
            <a:r>
              <a:rPr lang="en-US" dirty="0" err="1" smtClean="0">
                <a:solidFill>
                  <a:srgbClr val="FF0000"/>
                </a:solidFill>
              </a:rPr>
              <a:t>mesoscale</a:t>
            </a:r>
            <a:r>
              <a:rPr lang="en-US" dirty="0" smtClean="0">
                <a:solidFill>
                  <a:srgbClr val="FF0000"/>
                </a:solidFill>
              </a:rPr>
              <a:t> dynamics?</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008000"/>
                </a:solidFill>
              </a:rPr>
              <a:t>Erik Lindborg, KTH, </a:t>
            </a:r>
            <a:r>
              <a:rPr lang="en-US" dirty="0" err="1" smtClean="0">
                <a:solidFill>
                  <a:srgbClr val="008000"/>
                </a:solidFill>
              </a:rPr>
              <a:t>Qiang</a:t>
            </a:r>
            <a:r>
              <a:rPr lang="en-US" dirty="0" smtClean="0">
                <a:solidFill>
                  <a:srgbClr val="008000"/>
                </a:solidFill>
              </a:rPr>
              <a:t> Li, SU</a:t>
            </a:r>
          </a:p>
          <a:p>
            <a:r>
              <a:rPr lang="en-US" dirty="0" smtClean="0">
                <a:solidFill>
                  <a:srgbClr val="008000"/>
                </a:solidFill>
              </a:rPr>
              <a:t>Hamburg, April 2018</a:t>
            </a:r>
          </a:p>
          <a:p>
            <a:r>
              <a:rPr lang="en-US" dirty="0" smtClean="0">
                <a:solidFill>
                  <a:schemeClr val="accent5"/>
                </a:solidFill>
              </a:rPr>
              <a:t>JAS paper in press, published online</a:t>
            </a:r>
          </a:p>
        </p:txBody>
      </p:sp>
    </p:spTree>
    <p:extLst>
      <p:ext uri="{BB962C8B-B14F-4D97-AF65-F5344CB8AC3E}">
        <p14:creationId xmlns:p14="http://schemas.microsoft.com/office/powerpoint/2010/main" val="2318986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0" y="274637"/>
            <a:ext cx="7868059" cy="1463363"/>
          </a:xfrm>
        </p:spPr>
        <p:txBody>
          <a:bodyPr>
            <a:normAutofit/>
          </a:bodyPr>
          <a:lstStyle/>
          <a:p>
            <a:r>
              <a:rPr lang="en-US" sz="3200" dirty="0" smtClean="0">
                <a:solidFill>
                  <a:srgbClr val="FF0000"/>
                </a:solidFill>
              </a:rPr>
              <a:t>Helmholtz decomposition of the horizontal velocity field</a:t>
            </a:r>
            <a:endParaRPr lang="en-US" sz="3200" dirty="0">
              <a:solidFill>
                <a:srgbClr val="FF0000"/>
              </a:solidFill>
            </a:endParaRPr>
          </a:p>
        </p:txBody>
      </p:sp>
      <p:pic>
        <p:nvPicPr>
          <p:cNvPr id="18" name="Picture 1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982" y="1792649"/>
            <a:ext cx="5855016" cy="626008"/>
          </a:xfrm>
          <a:prstGeom prst="rect">
            <a:avLst/>
          </a:prstGeom>
        </p:spPr>
      </p:pic>
      <p:pic>
        <p:nvPicPr>
          <p:cNvPr id="19" name="Picture 1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982" y="2730660"/>
            <a:ext cx="2178122" cy="586582"/>
          </a:xfrm>
          <a:prstGeom prst="rect">
            <a:avLst/>
          </a:prstGeom>
        </p:spPr>
      </p:pic>
      <p:pic>
        <p:nvPicPr>
          <p:cNvPr id="20" name="Picture 1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982" y="3693316"/>
            <a:ext cx="2000615" cy="615647"/>
          </a:xfrm>
          <a:prstGeom prst="rect">
            <a:avLst/>
          </a:prstGeom>
        </p:spPr>
      </p:pic>
      <p:sp>
        <p:nvSpPr>
          <p:cNvPr id="21" name="TextBox 20"/>
          <p:cNvSpPr txBox="1"/>
          <p:nvPr/>
        </p:nvSpPr>
        <p:spPr>
          <a:xfrm>
            <a:off x="4132109" y="2929521"/>
            <a:ext cx="3158001" cy="369332"/>
          </a:xfrm>
          <a:prstGeom prst="rect">
            <a:avLst/>
          </a:prstGeom>
          <a:noFill/>
        </p:spPr>
        <p:txBody>
          <a:bodyPr wrap="square" rtlCol="0">
            <a:spAutoFit/>
          </a:bodyPr>
          <a:lstStyle/>
          <a:p>
            <a:r>
              <a:rPr lang="en-US" dirty="0" smtClean="0"/>
              <a:t>Vertical </a:t>
            </a:r>
            <a:r>
              <a:rPr lang="en-US" dirty="0" err="1" smtClean="0"/>
              <a:t>vorticity</a:t>
            </a:r>
            <a:endParaRPr lang="en-US" dirty="0"/>
          </a:p>
        </p:txBody>
      </p:sp>
      <p:sp>
        <p:nvSpPr>
          <p:cNvPr id="22" name="TextBox 21"/>
          <p:cNvSpPr txBox="1"/>
          <p:nvPr/>
        </p:nvSpPr>
        <p:spPr>
          <a:xfrm>
            <a:off x="4143588" y="3939631"/>
            <a:ext cx="2272424" cy="369332"/>
          </a:xfrm>
          <a:prstGeom prst="rect">
            <a:avLst/>
          </a:prstGeom>
          <a:noFill/>
        </p:spPr>
        <p:txBody>
          <a:bodyPr wrap="square" rtlCol="0">
            <a:spAutoFit/>
          </a:bodyPr>
          <a:lstStyle/>
          <a:p>
            <a:r>
              <a:rPr lang="en-US" dirty="0" smtClean="0"/>
              <a:t>Horizontal divergence</a:t>
            </a:r>
            <a:endParaRPr lang="en-US" dirty="0"/>
          </a:p>
        </p:txBody>
      </p:sp>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610" y="5597380"/>
            <a:ext cx="4381500" cy="469900"/>
          </a:xfrm>
          <a:prstGeom prst="rect">
            <a:avLst/>
          </a:prstGeom>
        </p:spPr>
      </p:pic>
      <p:sp>
        <p:nvSpPr>
          <p:cNvPr id="5" name="TextBox 4"/>
          <p:cNvSpPr txBox="1"/>
          <p:nvPr/>
        </p:nvSpPr>
        <p:spPr>
          <a:xfrm>
            <a:off x="668360" y="4695944"/>
            <a:ext cx="8304373" cy="584776"/>
          </a:xfrm>
          <a:prstGeom prst="rect">
            <a:avLst/>
          </a:prstGeom>
          <a:noFill/>
        </p:spPr>
        <p:txBody>
          <a:bodyPr wrap="square" rtlCol="0">
            <a:spAutoFit/>
          </a:bodyPr>
          <a:lstStyle/>
          <a:p>
            <a:r>
              <a:rPr lang="en-US" sz="3200" dirty="0" smtClean="0">
                <a:solidFill>
                  <a:srgbClr val="FF0000"/>
                </a:solidFill>
              </a:rPr>
              <a:t>Decomposition of the kinetic energy spectrum</a:t>
            </a:r>
            <a:endParaRPr lang="en-US" sz="3200" dirty="0">
              <a:solidFill>
                <a:srgbClr val="FF0000"/>
              </a:solidFill>
            </a:endParaRPr>
          </a:p>
        </p:txBody>
      </p:sp>
    </p:spTree>
    <p:extLst>
      <p:ext uri="{BB962C8B-B14F-4D97-AF65-F5344CB8AC3E}">
        <p14:creationId xmlns:p14="http://schemas.microsoft.com/office/powerpoint/2010/main" val="14860598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668" y="718028"/>
            <a:ext cx="3048000" cy="546100"/>
          </a:xfrm>
          <a:prstGeom prst="rect">
            <a:avLst/>
          </a:prstGeom>
        </p:spPr>
      </p:pic>
      <p:sp>
        <p:nvSpPr>
          <p:cNvPr id="5" name="TextBox 4"/>
          <p:cNvSpPr txBox="1"/>
          <p:nvPr/>
        </p:nvSpPr>
        <p:spPr>
          <a:xfrm>
            <a:off x="1311656" y="718028"/>
            <a:ext cx="517979" cy="584776"/>
          </a:xfrm>
          <a:prstGeom prst="rect">
            <a:avLst/>
          </a:prstGeom>
          <a:noFill/>
        </p:spPr>
        <p:txBody>
          <a:bodyPr wrap="square" rtlCol="0">
            <a:spAutoFit/>
          </a:bodyPr>
          <a:lstStyle/>
          <a:p>
            <a:r>
              <a:rPr lang="en-US" sz="3200" dirty="0" smtClean="0">
                <a:solidFill>
                  <a:srgbClr val="FF0000"/>
                </a:solidFill>
              </a:rPr>
              <a:t>If</a:t>
            </a:r>
            <a:endParaRPr lang="en-US" sz="3200" dirty="0">
              <a:solidFill>
                <a:srgbClr val="FF0000"/>
              </a:solidFill>
            </a:endParaRP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668" y="1908159"/>
            <a:ext cx="5232400" cy="1130300"/>
          </a:xfrm>
          <a:prstGeom prst="rect">
            <a:avLst/>
          </a:prstGeom>
        </p:spPr>
      </p:pic>
      <p:sp>
        <p:nvSpPr>
          <p:cNvPr id="8" name="TextBox 7"/>
          <p:cNvSpPr txBox="1"/>
          <p:nvPr/>
        </p:nvSpPr>
        <p:spPr>
          <a:xfrm>
            <a:off x="1211398" y="2269413"/>
            <a:ext cx="1061022" cy="523220"/>
          </a:xfrm>
          <a:prstGeom prst="rect">
            <a:avLst/>
          </a:prstGeom>
          <a:noFill/>
        </p:spPr>
        <p:txBody>
          <a:bodyPr wrap="square" rtlCol="0">
            <a:spAutoFit/>
          </a:bodyPr>
          <a:lstStyle/>
          <a:p>
            <a:r>
              <a:rPr lang="en-US" sz="2800" dirty="0">
                <a:solidFill>
                  <a:srgbClr val="FF0000"/>
                </a:solidFill>
              </a:rPr>
              <a:t>t</a:t>
            </a:r>
            <a:r>
              <a:rPr lang="en-US" sz="2800" dirty="0" smtClean="0">
                <a:solidFill>
                  <a:srgbClr val="FF0000"/>
                </a:solidFill>
              </a:rPr>
              <a:t>hen</a:t>
            </a:r>
            <a:endParaRPr lang="en-US" sz="2800" dirty="0">
              <a:solidFill>
                <a:srgbClr val="FF0000"/>
              </a:solidFill>
            </a:endParaRP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631" y="3605743"/>
            <a:ext cx="2070100" cy="469900"/>
          </a:xfrm>
          <a:prstGeom prst="rect">
            <a:avLst/>
          </a:prstGeom>
        </p:spPr>
      </p:pic>
      <p:sp>
        <p:nvSpPr>
          <p:cNvPr id="10" name="TextBox 9"/>
          <p:cNvSpPr txBox="1"/>
          <p:nvPr/>
        </p:nvSpPr>
        <p:spPr>
          <a:xfrm>
            <a:off x="1278237" y="3552423"/>
            <a:ext cx="1027603" cy="523220"/>
          </a:xfrm>
          <a:prstGeom prst="rect">
            <a:avLst/>
          </a:prstGeom>
          <a:noFill/>
        </p:spPr>
        <p:txBody>
          <a:bodyPr wrap="square" rtlCol="0">
            <a:spAutoFit/>
          </a:bodyPr>
          <a:lstStyle/>
          <a:p>
            <a:r>
              <a:rPr lang="en-US" sz="2800" dirty="0" smtClean="0">
                <a:solidFill>
                  <a:srgbClr val="FF0000"/>
                </a:solidFill>
              </a:rPr>
              <a:t>and</a:t>
            </a:r>
            <a:endParaRPr lang="en-US" sz="2800" dirty="0">
              <a:solidFill>
                <a:srgbClr val="FF0000"/>
              </a:solidFill>
            </a:endParaRPr>
          </a:p>
        </p:txBody>
      </p:sp>
      <p:sp>
        <p:nvSpPr>
          <p:cNvPr id="11" name="TextBox 10"/>
          <p:cNvSpPr txBox="1"/>
          <p:nvPr/>
        </p:nvSpPr>
        <p:spPr>
          <a:xfrm>
            <a:off x="1278237" y="4796213"/>
            <a:ext cx="7077260" cy="954107"/>
          </a:xfrm>
          <a:prstGeom prst="rect">
            <a:avLst/>
          </a:prstGeom>
          <a:noFill/>
        </p:spPr>
        <p:txBody>
          <a:bodyPr wrap="square" rtlCol="0">
            <a:spAutoFit/>
          </a:bodyPr>
          <a:lstStyle/>
          <a:p>
            <a:r>
              <a:rPr lang="en-US" sz="2800" dirty="0" smtClean="0">
                <a:solidFill>
                  <a:srgbClr val="FF0000"/>
                </a:solidFill>
              </a:rPr>
              <a:t>is a wave number (or scale) dependent condition for weak nonlinearity.</a:t>
            </a:r>
            <a:endParaRPr lang="en-US" sz="2800" dirty="0">
              <a:solidFill>
                <a:srgbClr val="FF0000"/>
              </a:solidFill>
            </a:endParaRPr>
          </a:p>
        </p:txBody>
      </p:sp>
    </p:spTree>
    <p:extLst>
      <p:ext uri="{BB962C8B-B14F-4D97-AF65-F5344CB8AC3E}">
        <p14:creationId xmlns:p14="http://schemas.microsoft.com/office/powerpoint/2010/main" val="203077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360" y="501346"/>
            <a:ext cx="7351960" cy="584776"/>
          </a:xfrm>
          <a:prstGeom prst="rect">
            <a:avLst/>
          </a:prstGeom>
          <a:noFill/>
        </p:spPr>
        <p:txBody>
          <a:bodyPr wrap="square" rtlCol="0">
            <a:spAutoFit/>
          </a:bodyPr>
          <a:lstStyle/>
          <a:p>
            <a:r>
              <a:rPr lang="en-US" sz="3200" dirty="0" smtClean="0">
                <a:solidFill>
                  <a:srgbClr val="FF0000"/>
                </a:solidFill>
              </a:rPr>
              <a:t>2D-turbulence, QG-turbulence</a:t>
            </a:r>
            <a:endParaRPr lang="en-US" sz="3200" dirty="0">
              <a:solidFill>
                <a:srgbClr val="FF0000"/>
              </a:solidFill>
            </a:endParaRP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68" y="1635754"/>
            <a:ext cx="2959100" cy="469900"/>
          </a:xfrm>
          <a:prstGeom prst="rect">
            <a:avLst/>
          </a:prstGeom>
        </p:spPr>
      </p:pic>
      <p:sp>
        <p:nvSpPr>
          <p:cNvPr id="6" name="TextBox 5"/>
          <p:cNvSpPr txBox="1"/>
          <p:nvPr/>
        </p:nvSpPr>
        <p:spPr>
          <a:xfrm>
            <a:off x="868868" y="2640423"/>
            <a:ext cx="4929155" cy="584776"/>
          </a:xfrm>
          <a:prstGeom prst="rect">
            <a:avLst/>
          </a:prstGeom>
          <a:noFill/>
        </p:spPr>
        <p:txBody>
          <a:bodyPr wrap="square" rtlCol="0">
            <a:spAutoFit/>
          </a:bodyPr>
          <a:lstStyle/>
          <a:p>
            <a:r>
              <a:rPr lang="en-US" sz="3200" dirty="0" smtClean="0">
                <a:solidFill>
                  <a:srgbClr val="FF0000"/>
                </a:solidFill>
              </a:rPr>
              <a:t>Inertia-gravity waves</a:t>
            </a:r>
            <a:endParaRPr lang="en-US" sz="3200" dirty="0">
              <a:solidFill>
                <a:srgbClr val="FF0000"/>
              </a:solidFill>
            </a:endParaRPr>
          </a:p>
        </p:txBody>
      </p:sp>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68" y="3658840"/>
            <a:ext cx="7975600" cy="469900"/>
          </a:xfrm>
          <a:prstGeom prst="rect">
            <a:avLst/>
          </a:prstGeom>
        </p:spPr>
      </p:pic>
      <p:sp>
        <p:nvSpPr>
          <p:cNvPr id="8" name="TextBox 7"/>
          <p:cNvSpPr txBox="1"/>
          <p:nvPr/>
        </p:nvSpPr>
        <p:spPr>
          <a:xfrm>
            <a:off x="868868" y="4645810"/>
            <a:ext cx="4645102" cy="584776"/>
          </a:xfrm>
          <a:prstGeom prst="rect">
            <a:avLst/>
          </a:prstGeom>
          <a:noFill/>
        </p:spPr>
        <p:txBody>
          <a:bodyPr wrap="square" rtlCol="0">
            <a:spAutoFit/>
          </a:bodyPr>
          <a:lstStyle/>
          <a:p>
            <a:r>
              <a:rPr lang="en-US" sz="3200" dirty="0" smtClean="0">
                <a:solidFill>
                  <a:srgbClr val="FF0000"/>
                </a:solidFill>
              </a:rPr>
              <a:t>Stratified turbulence</a:t>
            </a:r>
            <a:endParaRPr lang="en-US" sz="3200" dirty="0">
              <a:solidFill>
                <a:srgbClr val="FF0000"/>
              </a:solidFill>
            </a:endParaRPr>
          </a:p>
        </p:txBody>
      </p:sp>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468" y="5680937"/>
            <a:ext cx="2857500" cy="469900"/>
          </a:xfrm>
          <a:prstGeom prst="rect">
            <a:avLst/>
          </a:prstGeom>
        </p:spPr>
      </p:pic>
    </p:spTree>
    <p:extLst>
      <p:ext uri="{BB962C8B-B14F-4D97-AF65-F5344CB8AC3E}">
        <p14:creationId xmlns:p14="http://schemas.microsoft.com/office/powerpoint/2010/main" val="6446353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1576" y="274638"/>
            <a:ext cx="8229600" cy="1143000"/>
          </a:xfrm>
        </p:spPr>
        <p:txBody>
          <a:bodyPr>
            <a:normAutofit/>
          </a:bodyPr>
          <a:lstStyle/>
          <a:p>
            <a:r>
              <a:rPr lang="en-US" dirty="0">
                <a:solidFill>
                  <a:srgbClr val="FF0000"/>
                </a:solidFill>
              </a:rPr>
              <a:t>I</a:t>
            </a:r>
            <a:r>
              <a:rPr lang="en-US" dirty="0" smtClean="0">
                <a:solidFill>
                  <a:srgbClr val="FF0000"/>
                </a:solidFill>
              </a:rPr>
              <a:t>nertia-gravity waves</a:t>
            </a:r>
            <a:endParaRPr lang="en-US" dirty="0">
              <a:solidFill>
                <a:srgbClr val="FF0000"/>
              </a:solidFill>
            </a:endParaRPr>
          </a:p>
        </p:txBody>
      </p:sp>
      <p:pic>
        <p:nvPicPr>
          <p:cNvPr id="5" name="Picture 4"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56" y="1752834"/>
            <a:ext cx="4267200" cy="1028700"/>
          </a:xfrm>
          <a:prstGeom prst="rect">
            <a:avLst/>
          </a:prstGeom>
        </p:spPr>
      </p:pic>
      <p:pic>
        <p:nvPicPr>
          <p:cNvPr id="6" name="Picture 5"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56" y="3096009"/>
            <a:ext cx="3410974" cy="927100"/>
          </a:xfrm>
          <a:prstGeom prst="rect">
            <a:avLst/>
          </a:prstGeom>
        </p:spPr>
      </p:pic>
      <p:sp>
        <p:nvSpPr>
          <p:cNvPr id="9" name="TextBox 8"/>
          <p:cNvSpPr txBox="1"/>
          <p:nvPr/>
        </p:nvSpPr>
        <p:spPr>
          <a:xfrm>
            <a:off x="1921535" y="5511029"/>
            <a:ext cx="4703631" cy="461665"/>
          </a:xfrm>
          <a:prstGeom prst="rect">
            <a:avLst/>
          </a:prstGeom>
          <a:noFill/>
        </p:spPr>
        <p:txBody>
          <a:bodyPr wrap="none" rtlCol="0">
            <a:spAutoFit/>
          </a:bodyPr>
          <a:lstStyle/>
          <a:p>
            <a:r>
              <a:rPr lang="en-US" sz="2400" dirty="0" smtClean="0"/>
              <a:t>Available potential energy spectrum</a:t>
            </a:r>
            <a:endParaRPr lang="en-US" sz="2400"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62" y="4083301"/>
            <a:ext cx="6794500" cy="10160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662" y="5578994"/>
            <a:ext cx="584200" cy="393700"/>
          </a:xfrm>
          <a:prstGeom prst="rect">
            <a:avLst/>
          </a:prstGeom>
        </p:spPr>
      </p:pic>
    </p:spTree>
    <p:extLst>
      <p:ext uri="{BB962C8B-B14F-4D97-AF65-F5344CB8AC3E}">
        <p14:creationId xmlns:p14="http://schemas.microsoft.com/office/powerpoint/2010/main" val="365941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59" y="1587969"/>
            <a:ext cx="7747217" cy="4380249"/>
          </a:xfrm>
          <a:prstGeom prst="rect">
            <a:avLst/>
          </a:prstGeom>
        </p:spPr>
      </p:pic>
      <p:sp>
        <p:nvSpPr>
          <p:cNvPr id="2" name="Rectangle 1"/>
          <p:cNvSpPr/>
          <p:nvPr/>
        </p:nvSpPr>
        <p:spPr>
          <a:xfrm>
            <a:off x="715353" y="251190"/>
            <a:ext cx="8040163" cy="1077218"/>
          </a:xfrm>
          <a:prstGeom prst="rect">
            <a:avLst/>
          </a:prstGeom>
        </p:spPr>
        <p:txBody>
          <a:bodyPr wrap="square">
            <a:spAutoFit/>
          </a:bodyPr>
          <a:lstStyle/>
          <a:p>
            <a:r>
              <a:rPr lang="en-US" sz="3200" dirty="0">
                <a:solidFill>
                  <a:srgbClr val="FF0000"/>
                </a:solidFill>
              </a:rPr>
              <a:t>Can we make a rotational divergent decomposition of </a:t>
            </a:r>
            <a:r>
              <a:rPr lang="en-US" sz="3200" dirty="0" smtClean="0">
                <a:solidFill>
                  <a:srgbClr val="FF0000"/>
                </a:solidFill>
              </a:rPr>
              <a:t>aircraft data?</a:t>
            </a:r>
            <a:endParaRPr lang="en-US" sz="3200" dirty="0">
              <a:solidFill>
                <a:srgbClr val="FF0000"/>
              </a:solidFill>
            </a:endParaRPr>
          </a:p>
        </p:txBody>
      </p:sp>
    </p:spTree>
    <p:extLst>
      <p:ext uri="{BB962C8B-B14F-4D97-AF65-F5344CB8AC3E}">
        <p14:creationId xmlns:p14="http://schemas.microsoft.com/office/powerpoint/2010/main" val="400065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198" y="1090960"/>
            <a:ext cx="1524000" cy="4191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198" y="1786825"/>
            <a:ext cx="1549400" cy="419100"/>
          </a:xfrm>
          <a:prstGeom prst="rect">
            <a:avLst/>
          </a:prstGeom>
        </p:spPr>
      </p:pic>
      <p:sp>
        <p:nvSpPr>
          <p:cNvPr id="9" name="TextBox 8"/>
          <p:cNvSpPr txBox="1"/>
          <p:nvPr/>
        </p:nvSpPr>
        <p:spPr>
          <a:xfrm>
            <a:off x="781520" y="1151418"/>
            <a:ext cx="4745356" cy="369332"/>
          </a:xfrm>
          <a:prstGeom prst="rect">
            <a:avLst/>
          </a:prstGeom>
          <a:noFill/>
        </p:spPr>
        <p:txBody>
          <a:bodyPr wrap="square" rtlCol="0">
            <a:spAutoFit/>
          </a:bodyPr>
          <a:lstStyle/>
          <a:p>
            <a:r>
              <a:rPr lang="en-US" dirty="0" smtClean="0"/>
              <a:t>Two-point </a:t>
            </a:r>
            <a:r>
              <a:rPr lang="en-US" dirty="0" err="1" smtClean="0"/>
              <a:t>vorticity</a:t>
            </a:r>
            <a:r>
              <a:rPr lang="en-US" dirty="0" smtClean="0"/>
              <a:t> correlation</a:t>
            </a:r>
            <a:endParaRPr lang="en-US" dirty="0"/>
          </a:p>
        </p:txBody>
      </p:sp>
      <p:sp>
        <p:nvSpPr>
          <p:cNvPr id="10" name="TextBox 9"/>
          <p:cNvSpPr txBox="1"/>
          <p:nvPr/>
        </p:nvSpPr>
        <p:spPr>
          <a:xfrm>
            <a:off x="810256" y="1836593"/>
            <a:ext cx="3314880" cy="369332"/>
          </a:xfrm>
          <a:prstGeom prst="rect">
            <a:avLst/>
          </a:prstGeom>
          <a:noFill/>
        </p:spPr>
        <p:txBody>
          <a:bodyPr wrap="none" rtlCol="0">
            <a:spAutoFit/>
          </a:bodyPr>
          <a:lstStyle/>
          <a:p>
            <a:r>
              <a:rPr lang="en-US" dirty="0" smtClean="0"/>
              <a:t>Two-point divergence correlation</a:t>
            </a:r>
            <a:endParaRPr lang="en-US"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05" y="287119"/>
            <a:ext cx="5313462" cy="4953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56" y="3589105"/>
            <a:ext cx="5753100" cy="1104900"/>
          </a:xfrm>
          <a:prstGeom prst="rect">
            <a:avLst/>
          </a:prstGeom>
        </p:spPr>
      </p:pic>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852" y="4828666"/>
            <a:ext cx="5753100" cy="1104900"/>
          </a:xfrm>
          <a:prstGeom prst="rect">
            <a:avLst/>
          </a:prstGeom>
        </p:spPr>
      </p:pic>
      <p:sp>
        <p:nvSpPr>
          <p:cNvPr id="14" name="TextBox 13"/>
          <p:cNvSpPr txBox="1"/>
          <p:nvPr/>
        </p:nvSpPr>
        <p:spPr>
          <a:xfrm>
            <a:off x="781520" y="2607001"/>
            <a:ext cx="7806906" cy="830997"/>
          </a:xfrm>
          <a:prstGeom prst="rect">
            <a:avLst/>
          </a:prstGeom>
          <a:noFill/>
        </p:spPr>
        <p:txBody>
          <a:bodyPr wrap="square" rtlCol="0">
            <a:spAutoFit/>
          </a:bodyPr>
          <a:lstStyle/>
          <a:p>
            <a:r>
              <a:rPr lang="en-US" sz="2400" dirty="0" smtClean="0">
                <a:solidFill>
                  <a:srgbClr val="FF0000"/>
                </a:solidFill>
              </a:rPr>
              <a:t>Under the assumption of homogeneity and </a:t>
            </a:r>
            <a:r>
              <a:rPr lang="en-US" sz="2400" dirty="0" err="1" smtClean="0">
                <a:solidFill>
                  <a:srgbClr val="FF0000"/>
                </a:solidFill>
              </a:rPr>
              <a:t>axisymmetry</a:t>
            </a:r>
            <a:r>
              <a:rPr lang="en-US" sz="2400" dirty="0" smtClean="0">
                <a:solidFill>
                  <a:srgbClr val="FF0000"/>
                </a:solidFill>
              </a:rPr>
              <a:t> (in a statistical sense): </a:t>
            </a:r>
            <a:endParaRPr lang="en-US" sz="2400" dirty="0">
              <a:solidFill>
                <a:srgbClr val="FF0000"/>
              </a:solidFill>
            </a:endParaRPr>
          </a:p>
        </p:txBody>
      </p:sp>
      <p:sp>
        <p:nvSpPr>
          <p:cNvPr id="15" name="TextBox 14"/>
          <p:cNvSpPr txBox="1"/>
          <p:nvPr/>
        </p:nvSpPr>
        <p:spPr>
          <a:xfrm>
            <a:off x="943929" y="6099714"/>
            <a:ext cx="4060287" cy="369332"/>
          </a:xfrm>
          <a:prstGeom prst="rect">
            <a:avLst/>
          </a:prstGeom>
          <a:noFill/>
        </p:spPr>
        <p:txBody>
          <a:bodyPr wrap="square" rtlCol="0">
            <a:spAutoFit/>
          </a:bodyPr>
          <a:lstStyle/>
          <a:p>
            <a:r>
              <a:rPr lang="en-US" dirty="0" smtClean="0"/>
              <a:t>Lindborg JAS 2007</a:t>
            </a:r>
            <a:endParaRPr lang="en-US" dirty="0"/>
          </a:p>
        </p:txBody>
      </p:sp>
    </p:spTree>
    <p:extLst>
      <p:ext uri="{BB962C8B-B14F-4D97-AF65-F5344CB8AC3E}">
        <p14:creationId xmlns:p14="http://schemas.microsoft.com/office/powerpoint/2010/main" val="66598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741" y="451212"/>
            <a:ext cx="7702849" cy="646331"/>
          </a:xfrm>
          <a:prstGeom prst="rect">
            <a:avLst/>
          </a:prstGeom>
          <a:noFill/>
        </p:spPr>
        <p:txBody>
          <a:bodyPr wrap="square" rtlCol="0">
            <a:spAutoFit/>
          </a:bodyPr>
          <a:lstStyle/>
          <a:p>
            <a:r>
              <a:rPr lang="en-US" dirty="0" err="1" smtClean="0"/>
              <a:t>Bühler</a:t>
            </a:r>
            <a:r>
              <a:rPr lang="en-US" dirty="0" smtClean="0"/>
              <a:t> O, </a:t>
            </a:r>
            <a:r>
              <a:rPr lang="en-US" dirty="0" err="1" smtClean="0"/>
              <a:t>Callies</a:t>
            </a:r>
            <a:r>
              <a:rPr lang="en-US" dirty="0" smtClean="0"/>
              <a:t> J &amp; Ferrari R, 2014 Wave vortex decomposition of one-dimensional ship track data, JFM, 64</a:t>
            </a:r>
            <a:endParaRPr lang="en-US" dirty="0"/>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47" y="1284831"/>
            <a:ext cx="4495800" cy="787400"/>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47" y="2335699"/>
            <a:ext cx="4521200" cy="787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47" y="3440620"/>
            <a:ext cx="4572000" cy="787400"/>
          </a:xfrm>
          <a:prstGeom prst="rect">
            <a:avLst/>
          </a:prstGeom>
        </p:spPr>
      </p:pic>
      <p:sp>
        <p:nvSpPr>
          <p:cNvPr id="11" name="TextBox 10"/>
          <p:cNvSpPr txBox="1"/>
          <p:nvPr/>
        </p:nvSpPr>
        <p:spPr>
          <a:xfrm>
            <a:off x="818741" y="5635479"/>
            <a:ext cx="7139663" cy="369332"/>
          </a:xfrm>
          <a:prstGeom prst="rect">
            <a:avLst/>
          </a:prstGeom>
          <a:noFill/>
        </p:spPr>
        <p:txBody>
          <a:bodyPr wrap="square" rtlCol="0">
            <a:spAutoFit/>
          </a:bodyPr>
          <a:lstStyle/>
          <a:p>
            <a:r>
              <a:rPr lang="en-US" dirty="0" smtClean="0"/>
              <a:t>Invert the two first equations to get </a:t>
            </a:r>
            <a:endParaRPr lang="en-US" dirty="0"/>
          </a:p>
        </p:txBody>
      </p:sp>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501" y="5635479"/>
            <a:ext cx="812800" cy="393700"/>
          </a:xfrm>
          <a:prstGeom prst="rect">
            <a:avLst/>
          </a:prstGeom>
        </p:spPr>
      </p:pic>
      <p:sp>
        <p:nvSpPr>
          <p:cNvPr id="14" name="TextBox 13"/>
          <p:cNvSpPr txBox="1"/>
          <p:nvPr/>
        </p:nvSpPr>
        <p:spPr>
          <a:xfrm>
            <a:off x="5568947" y="5635479"/>
            <a:ext cx="45719" cy="369332"/>
          </a:xfrm>
          <a:prstGeom prst="rect">
            <a:avLst/>
          </a:prstGeom>
          <a:noFill/>
        </p:spPr>
        <p:txBody>
          <a:bodyPr wrap="square" rtlCol="0">
            <a:spAutoFit/>
          </a:bodyPr>
          <a:lstStyle/>
          <a:p>
            <a:r>
              <a:rPr lang="en-US" dirty="0" smtClean="0"/>
              <a:t>and</a:t>
            </a:r>
            <a:endParaRPr lang="en-US" dirty="0"/>
          </a:p>
        </p:txBody>
      </p:sp>
      <p:pic>
        <p:nvPicPr>
          <p:cNvPr id="15" name="Picture 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646" y="5635479"/>
            <a:ext cx="787400" cy="393700"/>
          </a:xfrm>
          <a:prstGeom prst="rect">
            <a:avLst/>
          </a:prstGeom>
        </p:spPr>
      </p:pic>
      <p:sp>
        <p:nvSpPr>
          <p:cNvPr id="16" name="TextBox 15"/>
          <p:cNvSpPr txBox="1"/>
          <p:nvPr/>
        </p:nvSpPr>
        <p:spPr>
          <a:xfrm>
            <a:off x="829857" y="6098875"/>
            <a:ext cx="5936615" cy="369332"/>
          </a:xfrm>
          <a:prstGeom prst="rect">
            <a:avLst/>
          </a:prstGeom>
          <a:noFill/>
        </p:spPr>
        <p:txBody>
          <a:bodyPr wrap="square" rtlCol="0">
            <a:spAutoFit/>
          </a:bodyPr>
          <a:lstStyle/>
          <a:p>
            <a:r>
              <a:rPr lang="en-US" dirty="0" smtClean="0"/>
              <a:t>Substitute into the two second equations!</a:t>
            </a:r>
            <a:endParaRPr lang="en-US" dirty="0"/>
          </a:p>
        </p:txBody>
      </p:sp>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0766" y="4536206"/>
            <a:ext cx="4533900" cy="787400"/>
          </a:xfrm>
          <a:prstGeom prst="rect">
            <a:avLst/>
          </a:prstGeom>
        </p:spPr>
      </p:pic>
    </p:spTree>
    <p:extLst>
      <p:ext uri="{BB962C8B-B14F-4D97-AF65-F5344CB8AC3E}">
        <p14:creationId xmlns:p14="http://schemas.microsoft.com/office/powerpoint/2010/main" val="174134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362" y="701885"/>
            <a:ext cx="8003609" cy="830997"/>
          </a:xfrm>
          <a:prstGeom prst="rect">
            <a:avLst/>
          </a:prstGeom>
          <a:noFill/>
        </p:spPr>
        <p:txBody>
          <a:bodyPr wrap="square" rtlCol="0">
            <a:spAutoFit/>
          </a:bodyPr>
          <a:lstStyle/>
          <a:p>
            <a:r>
              <a:rPr lang="en-US" sz="2400" dirty="0" smtClean="0">
                <a:solidFill>
                  <a:srgbClr val="FF0000"/>
                </a:solidFill>
              </a:rPr>
              <a:t>The spectral quantities are the Fourier transforms of the correlation functions. </a:t>
            </a:r>
            <a:endParaRPr lang="en-US" sz="2400" dirty="0">
              <a:solidFill>
                <a:srgbClr val="FF0000"/>
              </a:solidFill>
            </a:endParaRPr>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61" y="1786178"/>
            <a:ext cx="5295900" cy="7874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050" y="2788871"/>
            <a:ext cx="5473700" cy="7874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050" y="3857744"/>
            <a:ext cx="5524500" cy="419100"/>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013" y="4649498"/>
            <a:ext cx="5003800" cy="393700"/>
          </a:xfrm>
          <a:prstGeom prst="rect">
            <a:avLst/>
          </a:prstGeom>
        </p:spPr>
      </p:pic>
      <p:sp>
        <p:nvSpPr>
          <p:cNvPr id="10" name="TextBox 9"/>
          <p:cNvSpPr txBox="1"/>
          <p:nvPr/>
        </p:nvSpPr>
        <p:spPr>
          <a:xfrm>
            <a:off x="467853" y="5548233"/>
            <a:ext cx="7920066" cy="830997"/>
          </a:xfrm>
          <a:prstGeom prst="rect">
            <a:avLst/>
          </a:prstGeom>
          <a:noFill/>
        </p:spPr>
        <p:txBody>
          <a:bodyPr wrap="square" rtlCol="0">
            <a:spAutoFit/>
          </a:bodyPr>
          <a:lstStyle/>
          <a:p>
            <a:r>
              <a:rPr lang="en-US" sz="2400" dirty="0" smtClean="0">
                <a:solidFill>
                  <a:srgbClr val="FF0000"/>
                </a:solidFill>
              </a:rPr>
              <a:t>There must be some relation between the two formulations, </a:t>
            </a:r>
            <a:r>
              <a:rPr lang="en-US" sz="2400" dirty="0" err="1" smtClean="0">
                <a:solidFill>
                  <a:srgbClr val="FF0000"/>
                </a:solidFill>
              </a:rPr>
              <a:t>Bühler</a:t>
            </a:r>
            <a:r>
              <a:rPr lang="en-US" sz="2400" dirty="0" smtClean="0">
                <a:solidFill>
                  <a:srgbClr val="FF0000"/>
                </a:solidFill>
              </a:rPr>
              <a:t> et al, JFM 2014 and Lindborg, JAS, 2007</a:t>
            </a:r>
            <a:endParaRPr lang="en-US" sz="2400" dirty="0">
              <a:solidFill>
                <a:srgbClr val="FF0000"/>
              </a:solidFill>
            </a:endParaRPr>
          </a:p>
        </p:txBody>
      </p:sp>
    </p:spTree>
    <p:extLst>
      <p:ext uri="{BB962C8B-B14F-4D97-AF65-F5344CB8AC3E}">
        <p14:creationId xmlns:p14="http://schemas.microsoft.com/office/powerpoint/2010/main" val="3512544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752" y="542469"/>
            <a:ext cx="4800600" cy="419100"/>
          </a:xfrm>
          <a:prstGeom prst="rect">
            <a:avLst/>
          </a:prstGeom>
        </p:spPr>
      </p:pic>
      <p:sp>
        <p:nvSpPr>
          <p:cNvPr id="3" name="TextBox 2"/>
          <p:cNvSpPr txBox="1"/>
          <p:nvPr/>
        </p:nvSpPr>
        <p:spPr>
          <a:xfrm>
            <a:off x="724022" y="1440321"/>
            <a:ext cx="6037536" cy="461665"/>
          </a:xfrm>
          <a:prstGeom prst="rect">
            <a:avLst/>
          </a:prstGeom>
          <a:noFill/>
        </p:spPr>
        <p:txBody>
          <a:bodyPr wrap="square" rtlCol="0">
            <a:spAutoFit/>
          </a:bodyPr>
          <a:lstStyle/>
          <a:p>
            <a:r>
              <a:rPr lang="en-US" sz="2400" dirty="0" smtClean="0">
                <a:solidFill>
                  <a:srgbClr val="FF0000"/>
                </a:solidFill>
              </a:rPr>
              <a:t>Insert into the equations of Lindborg 2007:</a:t>
            </a:r>
            <a:endParaRPr lang="en-US" sz="2400" dirty="0">
              <a:solidFill>
                <a:srgbClr val="FF0000"/>
              </a:solidFill>
            </a:endParaRPr>
          </a:p>
        </p:txBody>
      </p:sp>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228" y="2310929"/>
            <a:ext cx="6108700" cy="914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28" y="3854378"/>
            <a:ext cx="6121400" cy="914400"/>
          </a:xfrm>
          <a:prstGeom prst="rect">
            <a:avLst/>
          </a:prstGeom>
        </p:spPr>
      </p:pic>
      <p:sp>
        <p:nvSpPr>
          <p:cNvPr id="10" name="TextBox 9"/>
          <p:cNvSpPr txBox="1"/>
          <p:nvPr/>
        </p:nvSpPr>
        <p:spPr>
          <a:xfrm>
            <a:off x="974657" y="5381118"/>
            <a:ext cx="5786901" cy="461665"/>
          </a:xfrm>
          <a:prstGeom prst="rect">
            <a:avLst/>
          </a:prstGeom>
          <a:noFill/>
        </p:spPr>
        <p:txBody>
          <a:bodyPr wrap="square" rtlCol="0">
            <a:spAutoFit/>
          </a:bodyPr>
          <a:lstStyle/>
          <a:p>
            <a:r>
              <a:rPr lang="en-US" sz="2400" dirty="0" smtClean="0">
                <a:solidFill>
                  <a:srgbClr val="FF0000"/>
                </a:solidFill>
              </a:rPr>
              <a:t>Which can be integrated to give</a:t>
            </a:r>
            <a:endParaRPr lang="en-US" sz="2400" dirty="0">
              <a:solidFill>
                <a:srgbClr val="FF0000"/>
              </a:solidFill>
            </a:endParaRPr>
          </a:p>
        </p:txBody>
      </p:sp>
    </p:spTree>
    <p:extLst>
      <p:ext uri="{BB962C8B-B14F-4D97-AF65-F5344CB8AC3E}">
        <p14:creationId xmlns:p14="http://schemas.microsoft.com/office/powerpoint/2010/main" val="6932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76" y="302253"/>
            <a:ext cx="4914900" cy="901700"/>
          </a:xfrm>
          <a:prstGeom prst="rect">
            <a:avLst/>
          </a:prstGeom>
        </p:spPr>
      </p:pic>
      <p:pic>
        <p:nvPicPr>
          <p:cNvPr id="3" name="Picture 2"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76" y="1488052"/>
            <a:ext cx="4902200" cy="901700"/>
          </a:xfrm>
          <a:prstGeom prst="rect">
            <a:avLst/>
          </a:prstGeom>
        </p:spPr>
      </p:pic>
      <p:sp>
        <p:nvSpPr>
          <p:cNvPr id="7" name="TextBox 6"/>
          <p:cNvSpPr txBox="1"/>
          <p:nvPr/>
        </p:nvSpPr>
        <p:spPr>
          <a:xfrm>
            <a:off x="1118276" y="2910937"/>
            <a:ext cx="5765832" cy="461665"/>
          </a:xfrm>
          <a:prstGeom prst="rect">
            <a:avLst/>
          </a:prstGeom>
          <a:noFill/>
        </p:spPr>
        <p:txBody>
          <a:bodyPr wrap="square" rtlCol="0">
            <a:spAutoFit/>
          </a:bodyPr>
          <a:lstStyle/>
          <a:p>
            <a:r>
              <a:rPr lang="en-US" sz="2400" dirty="0" smtClean="0">
                <a:solidFill>
                  <a:srgbClr val="FF0000"/>
                </a:solidFill>
              </a:rPr>
              <a:t>Take the Fourier transform</a:t>
            </a:r>
            <a:endParaRPr lang="en-US" sz="2400" dirty="0">
              <a:solidFill>
                <a:srgbClr val="FF0000"/>
              </a:solidFill>
            </a:endParaRPr>
          </a:p>
        </p:txBody>
      </p:sp>
      <p:pic>
        <p:nvPicPr>
          <p:cNvPr id="8" name="Picture 7"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876" y="3927575"/>
            <a:ext cx="4927600" cy="901700"/>
          </a:xfrm>
          <a:prstGeom prst="rect">
            <a:avLst/>
          </a:prstGeom>
        </p:spPr>
      </p:pic>
      <p:pic>
        <p:nvPicPr>
          <p:cNvPr id="9" name="Picture 8"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876" y="5081034"/>
            <a:ext cx="4927600" cy="901700"/>
          </a:xfrm>
          <a:prstGeom prst="rect">
            <a:avLst/>
          </a:prstGeom>
        </p:spPr>
      </p:pic>
    </p:spTree>
    <p:extLst>
      <p:ext uri="{BB962C8B-B14F-4D97-AF65-F5344CB8AC3E}">
        <p14:creationId xmlns:p14="http://schemas.microsoft.com/office/powerpoint/2010/main" val="128707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26" y="568193"/>
            <a:ext cx="8692857" cy="5016758"/>
          </a:xfrm>
          <a:prstGeom prst="rect">
            <a:avLst/>
          </a:prstGeom>
          <a:noFill/>
        </p:spPr>
        <p:txBody>
          <a:bodyPr wrap="square" rtlCol="0">
            <a:spAutoFit/>
          </a:bodyPr>
          <a:lstStyle/>
          <a:p>
            <a:r>
              <a:rPr lang="en-US" sz="2400" dirty="0" smtClean="0">
                <a:solidFill>
                  <a:srgbClr val="FF0000"/>
                </a:solidFill>
              </a:rPr>
              <a:t>I start this talk by recommending another talk </a:t>
            </a:r>
            <a:r>
              <a:rPr lang="en-US" sz="2400" dirty="0">
                <a:solidFill>
                  <a:srgbClr val="FF0000"/>
                </a:solidFill>
              </a:rPr>
              <a:t>by Tim Palmer:</a:t>
            </a:r>
          </a:p>
          <a:p>
            <a:endParaRPr lang="en-US" dirty="0"/>
          </a:p>
          <a:p>
            <a:r>
              <a:rPr lang="en-US" sz="2400" dirty="0">
                <a:solidFill>
                  <a:srgbClr val="008000"/>
                </a:solidFill>
              </a:rPr>
              <a:t>The Butterfly Effect - What Does It Really Signify? </a:t>
            </a:r>
            <a:r>
              <a:rPr lang="en-US" sz="2400" dirty="0" smtClean="0">
                <a:solidFill>
                  <a:srgbClr val="008000"/>
                </a:solidFill>
              </a:rPr>
              <a:t> </a:t>
            </a:r>
          </a:p>
          <a:p>
            <a:endParaRPr lang="en-US" sz="2400" dirty="0">
              <a:solidFill>
                <a:srgbClr val="008000"/>
              </a:solidFill>
            </a:endParaRPr>
          </a:p>
          <a:p>
            <a:r>
              <a:rPr lang="en-US" sz="2400" dirty="0"/>
              <a:t>https://</a:t>
            </a:r>
            <a:r>
              <a:rPr lang="en-US" sz="2400" dirty="0" err="1"/>
              <a:t>www.youtube.com</a:t>
            </a:r>
            <a:r>
              <a:rPr lang="en-US" sz="2400" dirty="0"/>
              <a:t>/</a:t>
            </a:r>
            <a:r>
              <a:rPr lang="en-US" sz="2400" dirty="0" err="1"/>
              <a:t>watch?v</a:t>
            </a:r>
            <a:r>
              <a:rPr lang="en-US" sz="2400" dirty="0"/>
              <a:t>=vkQEqXAz44I&amp;t=35s</a:t>
            </a:r>
          </a:p>
          <a:p>
            <a:endParaRPr lang="en-US" sz="2400" dirty="0" smtClean="0">
              <a:solidFill>
                <a:srgbClr val="008000"/>
              </a:solidFill>
            </a:endParaRPr>
          </a:p>
          <a:p>
            <a:endParaRPr lang="en-US" sz="2400" dirty="0">
              <a:solidFill>
                <a:srgbClr val="008000"/>
              </a:solidFill>
            </a:endParaRPr>
          </a:p>
          <a:p>
            <a:r>
              <a:rPr lang="en-US" sz="2400" dirty="0" smtClean="0">
                <a:solidFill>
                  <a:srgbClr val="FF0000"/>
                </a:solidFill>
              </a:rPr>
              <a:t>‘The real butterfly effect’ is presented in the 1969 (</a:t>
            </a:r>
            <a:r>
              <a:rPr lang="en-US" sz="2400" dirty="0" err="1" smtClean="0">
                <a:solidFill>
                  <a:srgbClr val="FF0000"/>
                </a:solidFill>
              </a:rPr>
              <a:t>Tellus</a:t>
            </a:r>
            <a:r>
              <a:rPr lang="en-US" sz="2400" dirty="0" smtClean="0">
                <a:solidFill>
                  <a:srgbClr val="FF0000"/>
                </a:solidFill>
              </a:rPr>
              <a:t>) paper:</a:t>
            </a:r>
          </a:p>
          <a:p>
            <a:endParaRPr lang="en-US" sz="2400" dirty="0">
              <a:solidFill>
                <a:srgbClr val="008000"/>
              </a:solidFill>
            </a:endParaRPr>
          </a:p>
          <a:p>
            <a:r>
              <a:rPr lang="en-US" sz="2400" dirty="0" smtClean="0">
                <a:solidFill>
                  <a:srgbClr val="008000"/>
                </a:solidFill>
              </a:rPr>
              <a:t>The predictability of a flow which possesses many scales of motion</a:t>
            </a:r>
          </a:p>
          <a:p>
            <a:r>
              <a:rPr lang="en-US" sz="2000" dirty="0" smtClean="0"/>
              <a:t>(1033 citations) </a:t>
            </a:r>
          </a:p>
          <a:p>
            <a:endParaRPr lang="en-US" sz="2400" dirty="0" smtClean="0">
              <a:solidFill>
                <a:srgbClr val="008000"/>
              </a:solidFill>
            </a:endParaRPr>
          </a:p>
          <a:p>
            <a:r>
              <a:rPr lang="en-US" sz="2400" dirty="0" smtClean="0">
                <a:solidFill>
                  <a:srgbClr val="FF0000"/>
                </a:solidFill>
              </a:rPr>
              <a:t>not in the 1963 (JAS) ‘attractor-paper’ </a:t>
            </a:r>
            <a:r>
              <a:rPr lang="en-US" sz="2000" dirty="0" smtClean="0"/>
              <a:t>(19260 citations)</a:t>
            </a:r>
            <a:endParaRPr lang="en-US" sz="2000" dirty="0"/>
          </a:p>
          <a:p>
            <a:endParaRPr lang="en-US" dirty="0"/>
          </a:p>
        </p:txBody>
      </p:sp>
    </p:spTree>
    <p:extLst>
      <p:ext uri="{BB962C8B-B14F-4D97-AF65-F5344CB8AC3E}">
        <p14:creationId xmlns:p14="http://schemas.microsoft.com/office/powerpoint/2010/main" val="376485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4766"/>
          </a:xfrm>
        </p:spPr>
        <p:txBody>
          <a:bodyPr>
            <a:normAutofit fontScale="90000"/>
          </a:bodyPr>
          <a:lstStyle/>
          <a:p>
            <a:r>
              <a:rPr lang="en-US" dirty="0" smtClean="0">
                <a:solidFill>
                  <a:srgbClr val="FF0000"/>
                </a:solidFill>
              </a:rPr>
              <a:t>Results from Lindborg, JAS, 2007</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854301" y="1199878"/>
            <a:ext cx="4168559" cy="3893788"/>
          </a:xfrm>
          <a:prstGeom prst="rect">
            <a:avLst/>
          </a:prstGeom>
        </p:spPr>
      </p:pic>
      <p:pic>
        <p:nvPicPr>
          <p:cNvPr id="8" name="Picture 7"/>
          <p:cNvPicPr>
            <a:picLocks noChangeAspect="1"/>
          </p:cNvPicPr>
          <p:nvPr/>
        </p:nvPicPr>
        <p:blipFill>
          <a:blip r:embed="rId3"/>
          <a:stretch>
            <a:fillRect/>
          </a:stretch>
        </p:blipFill>
        <p:spPr>
          <a:xfrm>
            <a:off x="266700" y="1117996"/>
            <a:ext cx="4398809" cy="3893788"/>
          </a:xfrm>
          <a:prstGeom prst="rect">
            <a:avLst/>
          </a:prstGeom>
        </p:spPr>
      </p:pic>
      <p:sp>
        <p:nvSpPr>
          <p:cNvPr id="9" name="TextBox 8"/>
          <p:cNvSpPr txBox="1"/>
          <p:nvPr/>
        </p:nvSpPr>
        <p:spPr>
          <a:xfrm>
            <a:off x="6006885" y="2055521"/>
            <a:ext cx="2556477" cy="369332"/>
          </a:xfrm>
          <a:prstGeom prst="rect">
            <a:avLst/>
          </a:prstGeom>
          <a:noFill/>
        </p:spPr>
        <p:txBody>
          <a:bodyPr wrap="square" rtlCol="0">
            <a:spAutoFit/>
          </a:bodyPr>
          <a:lstStyle/>
          <a:p>
            <a:r>
              <a:rPr lang="en-US" dirty="0" err="1" smtClean="0"/>
              <a:t>Vorticity</a:t>
            </a:r>
            <a:r>
              <a:rPr lang="en-US" dirty="0" smtClean="0"/>
              <a:t> spectrum</a:t>
            </a:r>
            <a:endParaRPr lang="en-US" dirty="0"/>
          </a:p>
        </p:txBody>
      </p:sp>
      <p:sp>
        <p:nvSpPr>
          <p:cNvPr id="10" name="TextBox 9"/>
          <p:cNvSpPr txBox="1"/>
          <p:nvPr/>
        </p:nvSpPr>
        <p:spPr>
          <a:xfrm>
            <a:off x="7302587" y="4157818"/>
            <a:ext cx="1553937" cy="369332"/>
          </a:xfrm>
          <a:prstGeom prst="rect">
            <a:avLst/>
          </a:prstGeom>
          <a:noFill/>
        </p:spPr>
        <p:txBody>
          <a:bodyPr wrap="square" rtlCol="0">
            <a:spAutoFit/>
          </a:bodyPr>
          <a:lstStyle/>
          <a:p>
            <a:r>
              <a:rPr lang="en-US" dirty="0" smtClean="0"/>
              <a:t>Div. spectrum</a:t>
            </a:r>
            <a:endParaRPr lang="en-US" dirty="0"/>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3978" y="2837294"/>
            <a:ext cx="381000" cy="241300"/>
          </a:xfrm>
          <a:prstGeom prst="rect">
            <a:avLst/>
          </a:prstGeom>
        </p:spPr>
      </p:pic>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5000" y="3559559"/>
            <a:ext cx="431800" cy="250673"/>
          </a:xfrm>
          <a:prstGeom prst="rect">
            <a:avLst/>
          </a:prstGeom>
        </p:spPr>
      </p:pic>
      <p:pic>
        <p:nvPicPr>
          <p:cNvPr id="15" name="Picture 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6607" y="5158835"/>
            <a:ext cx="5321300" cy="393700"/>
          </a:xfrm>
          <a:prstGeom prst="rect">
            <a:avLst/>
          </a:prstGeom>
        </p:spPr>
      </p:pic>
      <p:sp>
        <p:nvSpPr>
          <p:cNvPr id="3" name="TextBox 2"/>
          <p:cNvSpPr txBox="1"/>
          <p:nvPr/>
        </p:nvSpPr>
        <p:spPr>
          <a:xfrm>
            <a:off x="2623829" y="5999444"/>
            <a:ext cx="3383056" cy="461665"/>
          </a:xfrm>
          <a:prstGeom prst="rect">
            <a:avLst/>
          </a:prstGeom>
          <a:noFill/>
        </p:spPr>
        <p:txBody>
          <a:bodyPr wrap="square" rtlCol="0">
            <a:spAutoFit/>
          </a:bodyPr>
          <a:lstStyle/>
          <a:p>
            <a:r>
              <a:rPr lang="en-US" sz="2400" dirty="0" smtClean="0">
                <a:solidFill>
                  <a:srgbClr val="008000"/>
                </a:solidFill>
              </a:rPr>
              <a:t>Conclusion: Not waves</a:t>
            </a:r>
            <a:endParaRPr lang="en-US" sz="2400" dirty="0">
              <a:solidFill>
                <a:srgbClr val="008000"/>
              </a:solidFill>
            </a:endParaRPr>
          </a:p>
        </p:txBody>
      </p:sp>
    </p:spTree>
    <p:extLst>
      <p:ext uri="{BB962C8B-B14F-4D97-AF65-F5344CB8AC3E}">
        <p14:creationId xmlns:p14="http://schemas.microsoft.com/office/powerpoint/2010/main" val="1483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34" y="1453903"/>
            <a:ext cx="8893365" cy="35687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4"/>
          <p:cNvSpPr txBox="1">
            <a:spLocks noChangeArrowheads="1"/>
          </p:cNvSpPr>
          <p:nvPr/>
        </p:nvSpPr>
        <p:spPr bwMode="auto">
          <a:xfrm>
            <a:off x="634942" y="606528"/>
            <a:ext cx="8387917" cy="69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r>
              <a:rPr lang="en-GB" sz="2400" b="1" kern="1200" dirty="0" err="1" smtClean="0">
                <a:latin typeface="Arial" charset="0"/>
              </a:rPr>
              <a:t>Callies</a:t>
            </a:r>
            <a:r>
              <a:rPr lang="en-GB" sz="2400" b="1" dirty="0" smtClean="0">
                <a:latin typeface="Arial" charset="0"/>
              </a:rPr>
              <a:t>, Ferrari &amp; </a:t>
            </a:r>
            <a:r>
              <a:rPr lang="en-GB" sz="2400" b="1" dirty="0" err="1" smtClean="0">
                <a:latin typeface="Arial" charset="0"/>
              </a:rPr>
              <a:t>Bühler</a:t>
            </a:r>
            <a:r>
              <a:rPr lang="en-GB" sz="2400" b="1" dirty="0" smtClean="0">
                <a:latin typeface="Arial" charset="0"/>
              </a:rPr>
              <a:t>, </a:t>
            </a:r>
            <a:r>
              <a:rPr lang="en-GB" sz="2400" b="1" kern="1200" dirty="0" smtClean="0">
                <a:latin typeface="Arial" charset="0"/>
              </a:rPr>
              <a:t> </a:t>
            </a:r>
            <a:r>
              <a:rPr lang="en-GB" sz="2400" b="1" kern="1200" dirty="0">
                <a:latin typeface="Arial" charset="0"/>
              </a:rPr>
              <a:t>PNAS 2014;111:17033-17038</a:t>
            </a:r>
          </a:p>
        </p:txBody>
      </p:sp>
      <p:sp>
        <p:nvSpPr>
          <p:cNvPr id="6" name="TextBox 5"/>
          <p:cNvSpPr txBox="1"/>
          <p:nvPr/>
        </p:nvSpPr>
        <p:spPr>
          <a:xfrm>
            <a:off x="501270" y="5391569"/>
            <a:ext cx="8237537" cy="830997"/>
          </a:xfrm>
          <a:prstGeom prst="rect">
            <a:avLst/>
          </a:prstGeom>
          <a:noFill/>
        </p:spPr>
        <p:txBody>
          <a:bodyPr wrap="square" rtlCol="0">
            <a:spAutoFit/>
          </a:bodyPr>
          <a:lstStyle/>
          <a:p>
            <a:r>
              <a:rPr lang="en-US" sz="2400" dirty="0">
                <a:solidFill>
                  <a:srgbClr val="008000"/>
                </a:solidFill>
              </a:rPr>
              <a:t>A</a:t>
            </a:r>
            <a:r>
              <a:rPr lang="en-US" sz="2400" dirty="0" smtClean="0">
                <a:solidFill>
                  <a:srgbClr val="008000"/>
                </a:solidFill>
              </a:rPr>
              <a:t>ssumed that </a:t>
            </a:r>
            <a:r>
              <a:rPr lang="en-US" sz="2400" dirty="0">
                <a:solidFill>
                  <a:srgbClr val="008000"/>
                </a:solidFill>
              </a:rPr>
              <a:t>i</a:t>
            </a:r>
            <a:r>
              <a:rPr lang="en-US" sz="2400" dirty="0" smtClean="0">
                <a:solidFill>
                  <a:srgbClr val="008000"/>
                </a:solidFill>
              </a:rPr>
              <a:t>nertia-gravity waves produced the spectrum and concluded that the waves have frequencies close to f.</a:t>
            </a:r>
            <a:endParaRPr lang="en-US" sz="2400" dirty="0">
              <a:solidFill>
                <a:srgbClr val="008000"/>
              </a:solidFill>
            </a:endParaRPr>
          </a:p>
        </p:txBody>
      </p:sp>
    </p:spTree>
    <p:extLst>
      <p:ext uri="{BB962C8B-B14F-4D97-AF65-F5344CB8AC3E}">
        <p14:creationId xmlns:p14="http://schemas.microsoft.com/office/powerpoint/2010/main" val="1363176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7863" y="534770"/>
            <a:ext cx="5547388" cy="584776"/>
          </a:xfrm>
          <a:prstGeom prst="rect">
            <a:avLst/>
          </a:prstGeom>
          <a:noFill/>
        </p:spPr>
        <p:txBody>
          <a:bodyPr wrap="square" rtlCol="0">
            <a:spAutoFit/>
          </a:bodyPr>
          <a:lstStyle/>
          <a:p>
            <a:r>
              <a:rPr lang="en-US" sz="3200" dirty="0" smtClean="0">
                <a:solidFill>
                  <a:srgbClr val="FF0000"/>
                </a:solidFill>
              </a:rPr>
              <a:t>Is the observation R&gt;1 robust? </a:t>
            </a:r>
            <a:endParaRPr lang="en-US" sz="3200" dirty="0">
              <a:solidFill>
                <a:srgbClr val="FF0000"/>
              </a:solidFill>
            </a:endParaRPr>
          </a:p>
        </p:txBody>
      </p:sp>
      <p:sp>
        <p:nvSpPr>
          <p:cNvPr id="5" name="TextBox 4"/>
          <p:cNvSpPr txBox="1"/>
          <p:nvPr/>
        </p:nvSpPr>
        <p:spPr>
          <a:xfrm>
            <a:off x="1002540" y="1406898"/>
            <a:ext cx="7335251" cy="461665"/>
          </a:xfrm>
          <a:prstGeom prst="rect">
            <a:avLst/>
          </a:prstGeom>
          <a:noFill/>
        </p:spPr>
        <p:txBody>
          <a:bodyPr wrap="square" rtlCol="0">
            <a:spAutoFit/>
          </a:bodyPr>
          <a:lstStyle/>
          <a:p>
            <a:r>
              <a:rPr lang="en-US" sz="2400" dirty="0" smtClean="0">
                <a:solidFill>
                  <a:srgbClr val="008000"/>
                </a:solidFill>
              </a:rPr>
              <a:t>Lindborg (JFM 2015) made a structure function analysis:</a:t>
            </a:r>
            <a:endParaRPr lang="en-US" sz="2400" dirty="0">
              <a:solidFill>
                <a:srgbClr val="008000"/>
              </a:solidFill>
            </a:endParaRPr>
          </a:p>
        </p:txBody>
      </p:sp>
      <p:pic>
        <p:nvPicPr>
          <p:cNvPr id="6" name="Picture 5"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40" y="2162520"/>
            <a:ext cx="7150100" cy="381000"/>
          </a:xfrm>
          <a:prstGeom prst="rect">
            <a:avLst/>
          </a:prstGeom>
        </p:spPr>
      </p:pic>
      <p:pic>
        <p:nvPicPr>
          <p:cNvPr id="7" name="Picture 6" descr="Tr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191" y="2757405"/>
            <a:ext cx="5681060" cy="3643116"/>
          </a:xfrm>
          <a:prstGeom prst="rect">
            <a:avLst/>
          </a:prstGeom>
        </p:spPr>
      </p:pic>
    </p:spTree>
    <p:extLst>
      <p:ext uri="{BB962C8B-B14F-4D97-AF65-F5344CB8AC3E}">
        <p14:creationId xmlns:p14="http://schemas.microsoft.com/office/powerpoint/2010/main" val="350517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osphere-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6"/>
            <a:ext cx="9143999" cy="6791154"/>
          </a:xfrm>
          <a:prstGeom prst="rect">
            <a:avLst/>
          </a:prstGeom>
        </p:spPr>
      </p:pic>
      <p:pic>
        <p:nvPicPr>
          <p:cNvPr id="3" name="Picture 2"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972" y="6024884"/>
            <a:ext cx="3276600" cy="609600"/>
          </a:xfrm>
          <a:prstGeom prst="rect">
            <a:avLst/>
          </a:prstGeom>
        </p:spPr>
      </p:pic>
      <p:pic>
        <p:nvPicPr>
          <p:cNvPr id="5" name="Picture 4"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78" y="6024884"/>
            <a:ext cx="3276600" cy="609600"/>
          </a:xfrm>
          <a:prstGeom prst="rect">
            <a:avLst/>
          </a:prstGeom>
        </p:spPr>
      </p:pic>
    </p:spTree>
    <p:extLst>
      <p:ext uri="{BB962C8B-B14F-4D97-AF65-F5344CB8AC3E}">
        <p14:creationId xmlns:p14="http://schemas.microsoft.com/office/powerpoint/2010/main" val="183867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oposphere-eps-converted-t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7671" cy="6858000"/>
          </a:xfrm>
          <a:prstGeom prst="rect">
            <a:avLst/>
          </a:prstGeom>
        </p:spPr>
      </p:pic>
    </p:spTree>
    <p:extLst>
      <p:ext uri="{BB962C8B-B14F-4D97-AF65-F5344CB8AC3E}">
        <p14:creationId xmlns:p14="http://schemas.microsoft.com/office/powerpoint/2010/main" val="296845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524" y="718596"/>
            <a:ext cx="7385378" cy="954107"/>
          </a:xfrm>
          <a:prstGeom prst="rect">
            <a:avLst/>
          </a:prstGeom>
          <a:noFill/>
        </p:spPr>
        <p:txBody>
          <a:bodyPr wrap="square" rtlCol="0">
            <a:spAutoFit/>
          </a:bodyPr>
          <a:lstStyle/>
          <a:p>
            <a:r>
              <a:rPr lang="en-US" sz="2800" dirty="0" smtClean="0">
                <a:solidFill>
                  <a:srgbClr val="FF0000"/>
                </a:solidFill>
              </a:rPr>
              <a:t>Maybe the assumptions of homogeneity and </a:t>
            </a:r>
            <a:r>
              <a:rPr lang="en-US" sz="2800" dirty="0" err="1" smtClean="0">
                <a:solidFill>
                  <a:srgbClr val="FF0000"/>
                </a:solidFill>
              </a:rPr>
              <a:t>axisymmetry</a:t>
            </a:r>
            <a:r>
              <a:rPr lang="en-US" sz="2800" dirty="0" smtClean="0">
                <a:solidFill>
                  <a:srgbClr val="FF0000"/>
                </a:solidFill>
              </a:rPr>
              <a:t> are not valid?</a:t>
            </a:r>
            <a:endParaRPr lang="en-US" sz="2800" dirty="0">
              <a:solidFill>
                <a:srgbClr val="FF0000"/>
              </a:solidFill>
            </a:endParaRPr>
          </a:p>
        </p:txBody>
      </p:sp>
      <p:sp>
        <p:nvSpPr>
          <p:cNvPr id="5" name="Rectangle 4"/>
          <p:cNvSpPr/>
          <p:nvPr/>
        </p:nvSpPr>
        <p:spPr>
          <a:xfrm>
            <a:off x="601524" y="2066754"/>
            <a:ext cx="7686140" cy="1569660"/>
          </a:xfrm>
          <a:prstGeom prst="rect">
            <a:avLst/>
          </a:prstGeom>
        </p:spPr>
        <p:txBody>
          <a:bodyPr wrap="square">
            <a:spAutoFit/>
          </a:bodyPr>
          <a:lstStyle/>
          <a:p>
            <a:r>
              <a:rPr lang="en-US" sz="2400" dirty="0" err="1"/>
              <a:t>Bierdel</a:t>
            </a:r>
            <a:r>
              <a:rPr lang="en-US" sz="2400" dirty="0"/>
              <a:t>, Snyder, </a:t>
            </a:r>
            <a:r>
              <a:rPr lang="en-US" sz="2400" dirty="0" smtClean="0"/>
              <a:t>Park</a:t>
            </a:r>
            <a:r>
              <a:rPr lang="en-US" sz="2400" dirty="0"/>
              <a:t> </a:t>
            </a:r>
            <a:r>
              <a:rPr lang="en-US" sz="2400" dirty="0" smtClean="0"/>
              <a:t>&amp; </a:t>
            </a:r>
            <a:r>
              <a:rPr lang="en-US" sz="2400" dirty="0" err="1" smtClean="0"/>
              <a:t>Skamarock</a:t>
            </a:r>
            <a:r>
              <a:rPr lang="en-US" sz="2400" dirty="0" smtClean="0"/>
              <a:t>,</a:t>
            </a:r>
          </a:p>
          <a:p>
            <a:r>
              <a:rPr lang="en-US" sz="2400" dirty="0" smtClean="0">
                <a:solidFill>
                  <a:srgbClr val="008000"/>
                </a:solidFill>
              </a:rPr>
              <a:t>Accuracy of rotational </a:t>
            </a:r>
            <a:r>
              <a:rPr lang="en-US" sz="2400" dirty="0">
                <a:solidFill>
                  <a:srgbClr val="008000"/>
                </a:solidFill>
              </a:rPr>
              <a:t>and divergent kinetic energy spectra diagnosed from flight-</a:t>
            </a:r>
            <a:r>
              <a:rPr lang="en-US" sz="2400" dirty="0" smtClean="0">
                <a:solidFill>
                  <a:srgbClr val="008000"/>
                </a:solidFill>
              </a:rPr>
              <a:t>track winds </a:t>
            </a:r>
          </a:p>
          <a:p>
            <a:r>
              <a:rPr lang="en-US" sz="2400" dirty="0" smtClean="0"/>
              <a:t>JAS 2016, Published online 24 May 2016</a:t>
            </a:r>
            <a:endParaRPr lang="en-US" sz="2400" dirty="0"/>
          </a:p>
        </p:txBody>
      </p:sp>
      <p:sp>
        <p:nvSpPr>
          <p:cNvPr id="6" name="TextBox 5"/>
          <p:cNvSpPr txBox="1"/>
          <p:nvPr/>
        </p:nvSpPr>
        <p:spPr>
          <a:xfrm>
            <a:off x="601524" y="4194598"/>
            <a:ext cx="8020320" cy="1200328"/>
          </a:xfrm>
          <a:prstGeom prst="rect">
            <a:avLst/>
          </a:prstGeom>
          <a:noFill/>
        </p:spPr>
        <p:txBody>
          <a:bodyPr wrap="square" rtlCol="0">
            <a:spAutoFit/>
          </a:bodyPr>
          <a:lstStyle/>
          <a:p>
            <a:r>
              <a:rPr lang="en-US" sz="2400" dirty="0" smtClean="0"/>
              <a:t>Compared exact divergent and rotational spectra calculated from a GCM (MPAS), with the corresponding spectra calculated by using the assumptions of </a:t>
            </a:r>
            <a:r>
              <a:rPr lang="en-US" sz="2400" dirty="0" err="1" smtClean="0"/>
              <a:t>axisymmetry</a:t>
            </a:r>
            <a:r>
              <a:rPr lang="en-US" sz="2400" dirty="0" smtClean="0"/>
              <a:t> and homogeneity.</a:t>
            </a:r>
            <a:endParaRPr lang="en-US" sz="2400" dirty="0"/>
          </a:p>
        </p:txBody>
      </p:sp>
    </p:spTree>
    <p:extLst>
      <p:ext uri="{BB962C8B-B14F-4D97-AF65-F5344CB8AC3E}">
        <p14:creationId xmlns:p14="http://schemas.microsoft.com/office/powerpoint/2010/main" val="90888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nRati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50" y="1611193"/>
            <a:ext cx="7184870" cy="3723231"/>
          </a:xfrm>
          <a:prstGeom prst="rect">
            <a:avLst/>
          </a:prstGeom>
        </p:spPr>
      </p:pic>
      <p:sp>
        <p:nvSpPr>
          <p:cNvPr id="5" name="TextBox 4"/>
          <p:cNvSpPr txBox="1"/>
          <p:nvPr/>
        </p:nvSpPr>
        <p:spPr>
          <a:xfrm>
            <a:off x="2606604" y="601614"/>
            <a:ext cx="3926615" cy="584776"/>
          </a:xfrm>
          <a:prstGeom prst="rect">
            <a:avLst/>
          </a:prstGeom>
          <a:noFill/>
        </p:spPr>
        <p:txBody>
          <a:bodyPr wrap="square" rtlCol="0">
            <a:spAutoFit/>
          </a:bodyPr>
          <a:lstStyle/>
          <a:p>
            <a:r>
              <a:rPr lang="en-US" sz="3200" dirty="0" err="1" smtClean="0">
                <a:solidFill>
                  <a:srgbClr val="FF0000"/>
                </a:solidFill>
              </a:rPr>
              <a:t>Bierdel</a:t>
            </a:r>
            <a:r>
              <a:rPr lang="en-US" sz="3200" dirty="0" smtClean="0">
                <a:solidFill>
                  <a:srgbClr val="FF0000"/>
                </a:solidFill>
              </a:rPr>
              <a:t> et al. JAS 2016</a:t>
            </a:r>
            <a:endParaRPr lang="en-US" sz="3200" dirty="0">
              <a:solidFill>
                <a:srgbClr val="FF0000"/>
              </a:solidFill>
            </a:endParaRPr>
          </a:p>
        </p:txBody>
      </p:sp>
      <p:sp>
        <p:nvSpPr>
          <p:cNvPr id="6" name="TextBox 5"/>
          <p:cNvSpPr txBox="1"/>
          <p:nvPr/>
        </p:nvSpPr>
        <p:spPr>
          <a:xfrm>
            <a:off x="1219756" y="5548233"/>
            <a:ext cx="6800563" cy="830997"/>
          </a:xfrm>
          <a:prstGeom prst="rect">
            <a:avLst/>
          </a:prstGeom>
          <a:noFill/>
        </p:spPr>
        <p:txBody>
          <a:bodyPr wrap="square" rtlCol="0">
            <a:spAutoFit/>
          </a:bodyPr>
          <a:lstStyle/>
          <a:p>
            <a:r>
              <a:rPr lang="en-US" sz="2400" dirty="0" smtClean="0"/>
              <a:t>Black line: Exact result, Green line: Lindborg method, Yellow line: </a:t>
            </a:r>
            <a:r>
              <a:rPr lang="en-US" sz="2400" dirty="0" err="1" smtClean="0"/>
              <a:t>Bühler</a:t>
            </a:r>
            <a:r>
              <a:rPr lang="en-US" sz="2400" dirty="0" smtClean="0"/>
              <a:t> method</a:t>
            </a:r>
            <a:endParaRPr lang="en-US" sz="2400" dirty="0"/>
          </a:p>
        </p:txBody>
      </p:sp>
    </p:spTree>
    <p:extLst>
      <p:ext uri="{BB962C8B-B14F-4D97-AF65-F5344CB8AC3E}">
        <p14:creationId xmlns:p14="http://schemas.microsoft.com/office/powerpoint/2010/main" val="1398068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We decided to repeat the spectral analysis</a:t>
            </a:r>
            <a:endParaRPr lang="en-US" sz="3600" dirty="0">
              <a:solidFill>
                <a:srgbClr val="FF0000"/>
              </a:solidFill>
            </a:endParaRPr>
          </a:p>
        </p:txBody>
      </p:sp>
      <p:sp>
        <p:nvSpPr>
          <p:cNvPr id="3" name="Content Placeholder 2"/>
          <p:cNvSpPr>
            <a:spLocks noGrp="1"/>
          </p:cNvSpPr>
          <p:nvPr>
            <p:ph idx="1"/>
          </p:nvPr>
        </p:nvSpPr>
        <p:spPr>
          <a:xfrm>
            <a:off x="457200" y="2385644"/>
            <a:ext cx="8229600" cy="3847762"/>
          </a:xfrm>
        </p:spPr>
        <p:txBody>
          <a:bodyPr>
            <a:normAutofit lnSpcReduction="10000"/>
          </a:bodyPr>
          <a:lstStyle/>
          <a:p>
            <a:r>
              <a:rPr lang="en-US" dirty="0" smtClean="0"/>
              <a:t>Use more data than </a:t>
            </a:r>
            <a:r>
              <a:rPr lang="en-US" dirty="0" err="1" smtClean="0"/>
              <a:t>Callies</a:t>
            </a:r>
            <a:r>
              <a:rPr lang="en-US" dirty="0" smtClean="0"/>
              <a:t>, Ferrari &amp; </a:t>
            </a:r>
            <a:r>
              <a:rPr lang="en-US" dirty="0" err="1" smtClean="0"/>
              <a:t>Bühler</a:t>
            </a:r>
            <a:r>
              <a:rPr lang="en-US" dirty="0" smtClean="0"/>
              <a:t>.</a:t>
            </a:r>
          </a:p>
          <a:p>
            <a:r>
              <a:rPr lang="en-US" dirty="0" smtClean="0"/>
              <a:t>Distinguish between stratospheric and tropospheric data by ozone concentration.</a:t>
            </a:r>
          </a:p>
          <a:p>
            <a:r>
              <a:rPr lang="en-US" dirty="0" smtClean="0"/>
              <a:t>Avoid data very close to the </a:t>
            </a:r>
            <a:r>
              <a:rPr lang="en-US" dirty="0" err="1" smtClean="0"/>
              <a:t>tropopause</a:t>
            </a:r>
            <a:r>
              <a:rPr lang="en-US" dirty="0" smtClean="0"/>
              <a:t>.</a:t>
            </a:r>
          </a:p>
          <a:p>
            <a:r>
              <a:rPr lang="en-US" dirty="0" smtClean="0"/>
              <a:t>Check the statistical significance of the results.</a:t>
            </a:r>
          </a:p>
          <a:p>
            <a:r>
              <a:rPr lang="en-US" dirty="0" smtClean="0"/>
              <a:t>Distinguish between low and mid latitude data.</a:t>
            </a:r>
          </a:p>
          <a:p>
            <a:endParaRPr lang="en-US" dirty="0" smtClean="0"/>
          </a:p>
          <a:p>
            <a:endParaRPr lang="en-US" dirty="0" smtClean="0"/>
          </a:p>
        </p:txBody>
      </p:sp>
    </p:spTree>
    <p:extLst>
      <p:ext uri="{BB962C8B-B14F-4D97-AF65-F5344CB8AC3E}">
        <p14:creationId xmlns:p14="http://schemas.microsoft.com/office/powerpoint/2010/main" val="1852145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df_ozo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900" y="65974"/>
            <a:ext cx="5689600" cy="4279900"/>
          </a:xfrm>
          <a:prstGeom prst="rect">
            <a:avLst/>
          </a:prstGeom>
        </p:spPr>
      </p:pic>
      <p:sp>
        <p:nvSpPr>
          <p:cNvPr id="5" name="TextBox 4"/>
          <p:cNvSpPr txBox="1"/>
          <p:nvPr/>
        </p:nvSpPr>
        <p:spPr>
          <a:xfrm>
            <a:off x="826524" y="4731681"/>
            <a:ext cx="7452214" cy="461665"/>
          </a:xfrm>
          <a:prstGeom prst="rect">
            <a:avLst/>
          </a:prstGeom>
          <a:noFill/>
        </p:spPr>
        <p:txBody>
          <a:bodyPr wrap="square" rtlCol="0">
            <a:spAutoFit/>
          </a:bodyPr>
          <a:lstStyle/>
          <a:p>
            <a:r>
              <a:rPr lang="en-US" sz="2400" dirty="0" smtClean="0">
                <a:solidFill>
                  <a:srgbClr val="008000"/>
                </a:solidFill>
              </a:rPr>
              <a:t>Stratospheric flight sections </a:t>
            </a:r>
            <a:endParaRPr lang="en-US" sz="2400" dirty="0">
              <a:solidFill>
                <a:srgbClr val="008000"/>
              </a:solidFill>
            </a:endParaRPr>
          </a:p>
        </p:txBody>
      </p:sp>
      <p:pic>
        <p:nvPicPr>
          <p:cNvPr id="6" name="Picture 5"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065" y="4857437"/>
            <a:ext cx="2120900" cy="304800"/>
          </a:xfrm>
          <a:prstGeom prst="rect">
            <a:avLst/>
          </a:prstGeom>
        </p:spPr>
      </p:pic>
      <p:sp>
        <p:nvSpPr>
          <p:cNvPr id="7" name="TextBox 6"/>
          <p:cNvSpPr txBox="1"/>
          <p:nvPr/>
        </p:nvSpPr>
        <p:spPr>
          <a:xfrm>
            <a:off x="826524" y="5564944"/>
            <a:ext cx="6809489" cy="461665"/>
          </a:xfrm>
          <a:prstGeom prst="rect">
            <a:avLst/>
          </a:prstGeom>
          <a:noFill/>
        </p:spPr>
        <p:txBody>
          <a:bodyPr wrap="square" rtlCol="0">
            <a:spAutoFit/>
          </a:bodyPr>
          <a:lstStyle/>
          <a:p>
            <a:r>
              <a:rPr lang="en-US" sz="2400" dirty="0" smtClean="0">
                <a:solidFill>
                  <a:srgbClr val="008000"/>
                </a:solidFill>
              </a:rPr>
              <a:t>Tropospheric </a:t>
            </a:r>
            <a:r>
              <a:rPr lang="en-US" sz="2400" dirty="0">
                <a:solidFill>
                  <a:srgbClr val="008000"/>
                </a:solidFill>
              </a:rPr>
              <a:t>flight sections </a:t>
            </a:r>
          </a:p>
        </p:txBody>
      </p:sp>
      <p:pic>
        <p:nvPicPr>
          <p:cNvPr id="8" name="Picture 7"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065" y="5721809"/>
            <a:ext cx="2120900" cy="304800"/>
          </a:xfrm>
          <a:prstGeom prst="rect">
            <a:avLst/>
          </a:prstGeom>
        </p:spPr>
      </p:pic>
    </p:spTree>
    <p:extLst>
      <p:ext uri="{BB962C8B-B14F-4D97-AF65-F5344CB8AC3E}">
        <p14:creationId xmlns:p14="http://schemas.microsoft.com/office/powerpoint/2010/main" val="307693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From over 25000 reported flights in the MOZAIC data set we</a:t>
            </a:r>
            <a:endParaRPr lang="en-US" dirty="0">
              <a:solidFill>
                <a:srgbClr val="FF0000"/>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Identified 5535 stratospheric and 5274 tropospheric sections, each containing 2048 data points, sampled with f=0.25 Hz. </a:t>
            </a:r>
          </a:p>
          <a:p>
            <a:r>
              <a:rPr lang="en-US" dirty="0" smtClean="0"/>
              <a:t>Treated data close to the equator separately.</a:t>
            </a:r>
          </a:p>
          <a:p>
            <a:r>
              <a:rPr lang="en-US" dirty="0" smtClean="0"/>
              <a:t>Calculated longitudinal and transverse velocity components at each point, </a:t>
            </a:r>
          </a:p>
          <a:p>
            <a:r>
              <a:rPr lang="en-US" dirty="0" smtClean="0"/>
              <a:t>Computed frequency spectra and transformed to wave number spectra,</a:t>
            </a:r>
          </a:p>
          <a:p>
            <a:r>
              <a:rPr lang="en-US" dirty="0" smtClean="0"/>
              <a:t>Calculated  </a:t>
            </a:r>
            <a:endParaRPr lang="en-US" dirty="0"/>
          </a:p>
        </p:txBody>
      </p:sp>
      <p:pic>
        <p:nvPicPr>
          <p:cNvPr id="8" name="Picture 7"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730" y="4408560"/>
            <a:ext cx="1473200" cy="330200"/>
          </a:xfrm>
          <a:prstGeom prst="rect">
            <a:avLst/>
          </a:prstGeom>
        </p:spPr>
      </p:pic>
      <p:pic>
        <p:nvPicPr>
          <p:cNvPr id="9" name="Picture 8"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968" y="5405207"/>
            <a:ext cx="2603500" cy="393700"/>
          </a:xfrm>
          <a:prstGeom prst="rect">
            <a:avLst/>
          </a:prstGeom>
        </p:spPr>
      </p:pic>
      <p:pic>
        <p:nvPicPr>
          <p:cNvPr id="10" name="Picture 9"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3330" y="6023533"/>
            <a:ext cx="2692400" cy="393700"/>
          </a:xfrm>
          <a:prstGeom prst="rect">
            <a:avLst/>
          </a:prstGeom>
        </p:spPr>
      </p:pic>
    </p:spTree>
    <p:extLst>
      <p:ext uri="{BB962C8B-B14F-4D97-AF65-F5344CB8AC3E}">
        <p14:creationId xmlns:p14="http://schemas.microsoft.com/office/powerpoint/2010/main" val="339390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0000"/>
                </a:solidFill>
              </a:rPr>
              <a:t>Error propagation from small to large scales</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457200" y="1417638"/>
            <a:ext cx="8229600" cy="4194598"/>
          </a:xfrm>
          <a:prstGeom prst="rect">
            <a:avLst/>
          </a:prstGeom>
        </p:spPr>
      </p:pic>
      <p:sp>
        <p:nvSpPr>
          <p:cNvPr id="5" name="TextBox 4"/>
          <p:cNvSpPr txBox="1"/>
          <p:nvPr/>
        </p:nvSpPr>
        <p:spPr>
          <a:xfrm>
            <a:off x="1052667" y="5676239"/>
            <a:ext cx="7368669" cy="461665"/>
          </a:xfrm>
          <a:prstGeom prst="rect">
            <a:avLst/>
          </a:prstGeom>
          <a:noFill/>
        </p:spPr>
        <p:txBody>
          <a:bodyPr wrap="square" rtlCol="0">
            <a:spAutoFit/>
          </a:bodyPr>
          <a:lstStyle/>
          <a:p>
            <a:r>
              <a:rPr lang="en-US" sz="2400" dirty="0" smtClean="0"/>
              <a:t>Assumption: </a:t>
            </a:r>
            <a:endParaRPr lang="en-US" sz="2400" dirty="0"/>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392" y="5612236"/>
            <a:ext cx="2641600" cy="5461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12" y="2618713"/>
            <a:ext cx="1054100" cy="444500"/>
          </a:xfrm>
          <a:prstGeom prst="rect">
            <a:avLst/>
          </a:prstGeom>
        </p:spPr>
      </p:pic>
    </p:spTree>
    <p:extLst>
      <p:ext uri="{BB962C8B-B14F-4D97-AF65-F5344CB8AC3E}">
        <p14:creationId xmlns:p14="http://schemas.microsoft.com/office/powerpoint/2010/main" val="1939246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3568" y="534769"/>
            <a:ext cx="3943324" cy="584776"/>
          </a:xfrm>
          <a:prstGeom prst="rect">
            <a:avLst/>
          </a:prstGeom>
          <a:noFill/>
        </p:spPr>
        <p:txBody>
          <a:bodyPr wrap="square" rtlCol="0">
            <a:spAutoFit/>
          </a:bodyPr>
          <a:lstStyle/>
          <a:p>
            <a:r>
              <a:rPr lang="en-US" sz="3200" dirty="0" smtClean="0">
                <a:solidFill>
                  <a:srgbClr val="FF0000"/>
                </a:solidFill>
              </a:rPr>
              <a:t>Upper troposphere</a:t>
            </a:r>
            <a:endParaRPr lang="en-US" sz="3200" dirty="0">
              <a:solidFill>
                <a:srgbClr val="FF0000"/>
              </a:solidFill>
            </a:endParaRPr>
          </a:p>
        </p:txBody>
      </p:sp>
      <p:pic>
        <p:nvPicPr>
          <p:cNvPr id="6" name="Picture 5" descr="Fig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9261"/>
            <a:ext cx="9144000" cy="3846635"/>
          </a:xfrm>
          <a:prstGeom prst="rect">
            <a:avLst/>
          </a:prstGeom>
        </p:spPr>
      </p:pic>
      <p:sp>
        <p:nvSpPr>
          <p:cNvPr id="7" name="TextBox 6"/>
          <p:cNvSpPr txBox="1"/>
          <p:nvPr/>
        </p:nvSpPr>
        <p:spPr>
          <a:xfrm>
            <a:off x="1904826" y="5581656"/>
            <a:ext cx="5647642" cy="461665"/>
          </a:xfrm>
          <a:prstGeom prst="rect">
            <a:avLst/>
          </a:prstGeom>
          <a:noFill/>
        </p:spPr>
        <p:txBody>
          <a:bodyPr wrap="square" rtlCol="0">
            <a:spAutoFit/>
          </a:bodyPr>
          <a:lstStyle/>
          <a:p>
            <a:r>
              <a:rPr lang="en-US" sz="2400" dirty="0" smtClean="0">
                <a:solidFill>
                  <a:srgbClr val="008000"/>
                </a:solidFill>
              </a:rPr>
              <a:t>Compensated spectra plotted in </a:t>
            </a:r>
            <a:r>
              <a:rPr lang="en-US" sz="2400" dirty="0" err="1" smtClean="0">
                <a:solidFill>
                  <a:srgbClr val="008000"/>
                </a:solidFill>
              </a:rPr>
              <a:t>lin</a:t>
            </a:r>
            <a:r>
              <a:rPr lang="en-US" sz="2400" dirty="0" smtClean="0">
                <a:solidFill>
                  <a:srgbClr val="008000"/>
                </a:solidFill>
              </a:rPr>
              <a:t>-log!</a:t>
            </a:r>
            <a:endParaRPr lang="en-US" sz="2400" dirty="0">
              <a:solidFill>
                <a:srgbClr val="008000"/>
              </a:solidFill>
            </a:endParaRPr>
          </a:p>
        </p:txBody>
      </p:sp>
    </p:spTree>
    <p:extLst>
      <p:ext uri="{BB962C8B-B14F-4D97-AF65-F5344CB8AC3E}">
        <p14:creationId xmlns:p14="http://schemas.microsoft.com/office/powerpoint/2010/main" val="305905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Lower stratosphere</a:t>
            </a:r>
            <a:endParaRPr lang="en-US" sz="3200" dirty="0">
              <a:solidFill>
                <a:srgbClr val="FF0000"/>
              </a:solidFill>
            </a:endParaRPr>
          </a:p>
        </p:txBody>
      </p:sp>
      <p:pic>
        <p:nvPicPr>
          <p:cNvPr id="4" name="Picture 3" descr="Fig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840"/>
            <a:ext cx="9144000" cy="3846635"/>
          </a:xfrm>
          <a:prstGeom prst="rect">
            <a:avLst/>
          </a:prstGeom>
        </p:spPr>
      </p:pic>
      <p:sp>
        <p:nvSpPr>
          <p:cNvPr id="5" name="TextBox 4"/>
          <p:cNvSpPr txBox="1"/>
          <p:nvPr/>
        </p:nvSpPr>
        <p:spPr>
          <a:xfrm>
            <a:off x="2305842" y="5447963"/>
            <a:ext cx="5163081" cy="461665"/>
          </a:xfrm>
          <a:prstGeom prst="rect">
            <a:avLst/>
          </a:prstGeom>
          <a:noFill/>
        </p:spPr>
        <p:txBody>
          <a:bodyPr wrap="square" rtlCol="0">
            <a:spAutoFit/>
          </a:bodyPr>
          <a:lstStyle/>
          <a:p>
            <a:r>
              <a:rPr lang="en-US" sz="2400" dirty="0" smtClean="0">
                <a:solidFill>
                  <a:srgbClr val="008000"/>
                </a:solidFill>
              </a:rPr>
              <a:t>Compensated spectra plotted in </a:t>
            </a:r>
            <a:r>
              <a:rPr lang="en-US" sz="2400" dirty="0" err="1" smtClean="0">
                <a:solidFill>
                  <a:srgbClr val="008000"/>
                </a:solidFill>
              </a:rPr>
              <a:t>lin</a:t>
            </a:r>
            <a:r>
              <a:rPr lang="en-US" sz="2400" dirty="0" smtClean="0">
                <a:solidFill>
                  <a:srgbClr val="008000"/>
                </a:solidFill>
              </a:rPr>
              <a:t>-log!</a:t>
            </a:r>
            <a:endParaRPr lang="en-US" sz="2400" dirty="0">
              <a:solidFill>
                <a:srgbClr val="008000"/>
              </a:solidFill>
            </a:endParaRPr>
          </a:p>
        </p:txBody>
      </p:sp>
    </p:spTree>
    <p:extLst>
      <p:ext uri="{BB962C8B-B14F-4D97-AF65-F5344CB8AC3E}">
        <p14:creationId xmlns:p14="http://schemas.microsoft.com/office/powerpoint/2010/main" val="273385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FF0000"/>
                </a:solidFill>
              </a:rPr>
              <a:t>Temperature power spectra</a:t>
            </a:r>
            <a:endParaRPr lang="en-US" sz="3600" dirty="0">
              <a:solidFill>
                <a:srgbClr val="FF0000"/>
              </a:solidFill>
            </a:endParaRPr>
          </a:p>
        </p:txBody>
      </p:sp>
      <p:pic>
        <p:nvPicPr>
          <p:cNvPr id="5" name="Picture 4" descr="Fig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3868615"/>
          </a:xfrm>
          <a:prstGeom prst="rect">
            <a:avLst/>
          </a:prstGeom>
        </p:spPr>
      </p:pic>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594" y="5349792"/>
            <a:ext cx="3556000" cy="1143000"/>
          </a:xfrm>
          <a:prstGeom prst="rect">
            <a:avLst/>
          </a:prstGeom>
        </p:spPr>
      </p:pic>
    </p:spTree>
    <p:extLst>
      <p:ext uri="{BB962C8B-B14F-4D97-AF65-F5344CB8AC3E}">
        <p14:creationId xmlns:p14="http://schemas.microsoft.com/office/powerpoint/2010/main" val="366281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530" y="417789"/>
            <a:ext cx="3391927" cy="646331"/>
          </a:xfrm>
          <a:prstGeom prst="rect">
            <a:avLst/>
          </a:prstGeom>
          <a:noFill/>
        </p:spPr>
        <p:txBody>
          <a:bodyPr wrap="square" rtlCol="0">
            <a:spAutoFit/>
          </a:bodyPr>
          <a:lstStyle/>
          <a:p>
            <a:r>
              <a:rPr lang="en-US" sz="3600" dirty="0" smtClean="0">
                <a:solidFill>
                  <a:srgbClr val="FF0000"/>
                </a:solidFill>
              </a:rPr>
              <a:t>Assuming that</a:t>
            </a:r>
            <a:endParaRPr lang="en-US" sz="3600" dirty="0">
              <a:solidFill>
                <a:srgbClr val="FF0000"/>
              </a:solidFill>
            </a:endParaRPr>
          </a:p>
        </p:txBody>
      </p:sp>
      <p:sp>
        <p:nvSpPr>
          <p:cNvPr id="6" name="TextBox 5"/>
          <p:cNvSpPr txBox="1"/>
          <p:nvPr/>
        </p:nvSpPr>
        <p:spPr>
          <a:xfrm>
            <a:off x="3291673" y="3676541"/>
            <a:ext cx="2289133" cy="646331"/>
          </a:xfrm>
          <a:prstGeom prst="rect">
            <a:avLst/>
          </a:prstGeom>
          <a:noFill/>
        </p:spPr>
        <p:txBody>
          <a:bodyPr wrap="square" rtlCol="0">
            <a:spAutoFit/>
          </a:bodyPr>
          <a:lstStyle/>
          <a:p>
            <a:r>
              <a:rPr lang="en-US" sz="3600" dirty="0" smtClean="0">
                <a:solidFill>
                  <a:srgbClr val="FF0000"/>
                </a:solidFill>
              </a:rPr>
              <a:t>we obtain</a:t>
            </a:r>
            <a:endParaRPr lang="en-US" sz="3600" dirty="0">
              <a:solidFill>
                <a:srgbClr val="FF0000"/>
              </a:solidFill>
            </a:endParaRPr>
          </a:p>
        </p:txBody>
      </p:sp>
      <p:sp>
        <p:nvSpPr>
          <p:cNvPr id="8" name="TextBox 7"/>
          <p:cNvSpPr txBox="1"/>
          <p:nvPr/>
        </p:nvSpPr>
        <p:spPr>
          <a:xfrm>
            <a:off x="4816369" y="1432699"/>
            <a:ext cx="1929889" cy="461665"/>
          </a:xfrm>
          <a:prstGeom prst="rect">
            <a:avLst/>
          </a:prstGeom>
          <a:noFill/>
        </p:spPr>
        <p:txBody>
          <a:bodyPr wrap="square" rtlCol="0">
            <a:spAutoFit/>
          </a:bodyPr>
          <a:lstStyle/>
          <a:p>
            <a:r>
              <a:rPr lang="en-US" sz="2400" dirty="0" smtClean="0">
                <a:solidFill>
                  <a:srgbClr val="008000"/>
                </a:solidFill>
              </a:rPr>
              <a:t>stratosphere</a:t>
            </a:r>
            <a:endParaRPr lang="en-US" sz="2400" dirty="0">
              <a:solidFill>
                <a:srgbClr val="008000"/>
              </a:solidFill>
            </a:endParaRPr>
          </a:p>
        </p:txBody>
      </p:sp>
      <p:sp>
        <p:nvSpPr>
          <p:cNvPr id="10" name="TextBox 9"/>
          <p:cNvSpPr txBox="1"/>
          <p:nvPr/>
        </p:nvSpPr>
        <p:spPr>
          <a:xfrm>
            <a:off x="4816369" y="2299082"/>
            <a:ext cx="1771154" cy="461665"/>
          </a:xfrm>
          <a:prstGeom prst="rect">
            <a:avLst/>
          </a:prstGeom>
          <a:noFill/>
        </p:spPr>
        <p:txBody>
          <a:bodyPr wrap="square" rtlCol="0">
            <a:spAutoFit/>
          </a:bodyPr>
          <a:lstStyle/>
          <a:p>
            <a:r>
              <a:rPr lang="en-US" sz="2400" dirty="0" smtClean="0">
                <a:solidFill>
                  <a:srgbClr val="008000"/>
                </a:solidFill>
              </a:rPr>
              <a:t>troposphere</a:t>
            </a:r>
            <a:endParaRPr lang="en-US" sz="2400" dirty="0">
              <a:solidFill>
                <a:srgbClr val="008000"/>
              </a:solidFill>
            </a:endParaRPr>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95" y="1432699"/>
            <a:ext cx="2578100" cy="419100"/>
          </a:xfrm>
          <a:prstGeom prst="rect">
            <a:avLst/>
          </a:prstGeom>
        </p:spPr>
      </p:pic>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95" y="2203301"/>
            <a:ext cx="2578100" cy="419100"/>
          </a:xfrm>
          <a:prstGeom prst="rect">
            <a:avLst/>
          </a:prstGeom>
        </p:spPr>
      </p:pic>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195" y="3045190"/>
            <a:ext cx="2336800" cy="3937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346" y="4935287"/>
            <a:ext cx="2527300" cy="1092200"/>
          </a:xfrm>
          <a:prstGeom prst="rect">
            <a:avLst/>
          </a:prstGeom>
        </p:spPr>
      </p:pic>
    </p:spTree>
    <p:extLst>
      <p:ext uri="{BB962C8B-B14F-4D97-AF65-F5344CB8AC3E}">
        <p14:creationId xmlns:p14="http://schemas.microsoft.com/office/powerpoint/2010/main" val="2844933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676" y="355753"/>
            <a:ext cx="2159000" cy="1092200"/>
          </a:xfrm>
          <a:prstGeom prst="rect">
            <a:avLst/>
          </a:prstGeom>
        </p:spPr>
      </p:pic>
      <p:pic>
        <p:nvPicPr>
          <p:cNvPr id="7" name="Picture 6" descr="r_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0477"/>
            <a:ext cx="9144000" cy="3664202"/>
          </a:xfrm>
          <a:prstGeom prst="rect">
            <a:avLst/>
          </a:prstGeom>
        </p:spPr>
      </p:pic>
      <p:sp>
        <p:nvSpPr>
          <p:cNvPr id="8" name="TextBox 7"/>
          <p:cNvSpPr txBox="1"/>
          <p:nvPr/>
        </p:nvSpPr>
        <p:spPr>
          <a:xfrm>
            <a:off x="935704" y="5548234"/>
            <a:ext cx="7953484" cy="923330"/>
          </a:xfrm>
          <a:prstGeom prst="rect">
            <a:avLst/>
          </a:prstGeom>
          <a:noFill/>
        </p:spPr>
        <p:txBody>
          <a:bodyPr wrap="square" rtlCol="0">
            <a:spAutoFit/>
          </a:bodyPr>
          <a:lstStyle/>
          <a:p>
            <a:r>
              <a:rPr lang="en-US" dirty="0" smtClean="0"/>
              <a:t>Solid lines are the mean values over all segments. The gray shaded area indicates the maximum deviation from the mean among mean values calculated from five exclusive subsets, each containing 1000 segments.</a:t>
            </a:r>
            <a:endParaRPr lang="en-US" dirty="0"/>
          </a:p>
        </p:txBody>
      </p:sp>
    </p:spTree>
    <p:extLst>
      <p:ext uri="{BB962C8B-B14F-4D97-AF65-F5344CB8AC3E}">
        <p14:creationId xmlns:p14="http://schemas.microsoft.com/office/powerpoint/2010/main" val="3015318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Low latitude data </a:t>
            </a:r>
            <a:endParaRPr lang="en-US" dirty="0">
              <a:solidFill>
                <a:srgbClr val="FF0000"/>
              </a:solidFill>
            </a:endParaRPr>
          </a:p>
        </p:txBody>
      </p:sp>
      <p:pic>
        <p:nvPicPr>
          <p:cNvPr id="4" name="Picture 3" descr="fig1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7011"/>
            <a:ext cx="9144000" cy="3304288"/>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488" y="5654529"/>
            <a:ext cx="1612900" cy="355600"/>
          </a:xfrm>
          <a:prstGeom prst="rect">
            <a:avLst/>
          </a:prstGeom>
        </p:spPr>
      </p:pic>
    </p:spTree>
    <p:extLst>
      <p:ext uri="{BB962C8B-B14F-4D97-AF65-F5344CB8AC3E}">
        <p14:creationId xmlns:p14="http://schemas.microsoft.com/office/powerpoint/2010/main" val="1237740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Rossby</a:t>
            </a:r>
            <a:r>
              <a:rPr lang="en-US" dirty="0" smtClean="0">
                <a:solidFill>
                  <a:srgbClr val="FF0000"/>
                </a:solidFill>
              </a:rPr>
              <a:t> number, mid latitudes</a:t>
            </a:r>
            <a:endParaRPr lang="en-US" dirty="0">
              <a:solidFill>
                <a:srgbClr val="FF0000"/>
              </a:solidFill>
            </a:endParaRPr>
          </a:p>
        </p:txBody>
      </p:sp>
      <p:pic>
        <p:nvPicPr>
          <p:cNvPr id="4" name="Picture 3" descr="fig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6" y="1699514"/>
            <a:ext cx="8383741" cy="4216373"/>
          </a:xfrm>
          <a:prstGeom prst="rect">
            <a:avLst/>
          </a:prstGeom>
        </p:spPr>
      </p:pic>
      <p:sp>
        <p:nvSpPr>
          <p:cNvPr id="5" name="TextBox 4"/>
          <p:cNvSpPr txBox="1"/>
          <p:nvPr/>
        </p:nvSpPr>
        <p:spPr>
          <a:xfrm>
            <a:off x="5430425" y="2045066"/>
            <a:ext cx="2451161" cy="461665"/>
          </a:xfrm>
          <a:prstGeom prst="rect">
            <a:avLst/>
          </a:prstGeom>
          <a:noFill/>
        </p:spPr>
        <p:txBody>
          <a:bodyPr wrap="square" rtlCol="0">
            <a:spAutoFit/>
          </a:bodyPr>
          <a:lstStyle/>
          <a:p>
            <a:r>
              <a:rPr lang="en-US" sz="2400" dirty="0" smtClean="0"/>
              <a:t>At low latitudes, </a:t>
            </a:r>
            <a:endParaRPr lang="en-US" sz="2400"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877" y="2174535"/>
            <a:ext cx="1079500" cy="241300"/>
          </a:xfrm>
          <a:prstGeom prst="rect">
            <a:avLst/>
          </a:prstGeom>
        </p:spPr>
      </p:pic>
      <p:sp>
        <p:nvSpPr>
          <p:cNvPr id="7" name="TextBox 6"/>
          <p:cNvSpPr txBox="1"/>
          <p:nvPr/>
        </p:nvSpPr>
        <p:spPr>
          <a:xfrm>
            <a:off x="5430425" y="2506730"/>
            <a:ext cx="3513952" cy="830997"/>
          </a:xfrm>
          <a:prstGeom prst="rect">
            <a:avLst/>
          </a:prstGeom>
          <a:noFill/>
        </p:spPr>
        <p:txBody>
          <a:bodyPr wrap="square" rtlCol="0">
            <a:spAutoFit/>
          </a:bodyPr>
          <a:lstStyle/>
          <a:p>
            <a:r>
              <a:rPr lang="en-US" sz="2400" dirty="0" smtClean="0"/>
              <a:t>Ro is about five times larger.</a:t>
            </a:r>
            <a:endParaRPr lang="en-US" sz="2400" dirty="0"/>
          </a:p>
        </p:txBody>
      </p:sp>
    </p:spTree>
    <p:extLst>
      <p:ext uri="{BB962C8B-B14F-4D97-AF65-F5344CB8AC3E}">
        <p14:creationId xmlns:p14="http://schemas.microsoft.com/office/powerpoint/2010/main" val="1839296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Stratosphere</a:t>
            </a:r>
            <a:endParaRPr lang="en-US" dirty="0">
              <a:solidFill>
                <a:srgbClr val="FF0000"/>
              </a:solidFill>
            </a:endParaRPr>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477" y="1581667"/>
            <a:ext cx="6527800" cy="469900"/>
          </a:xfrm>
          <a:prstGeom prst="rect">
            <a:avLst/>
          </a:prstGeom>
        </p:spPr>
      </p:pic>
      <p:pic>
        <p:nvPicPr>
          <p:cNvPr id="11" name="Picture 1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105" y="3815221"/>
            <a:ext cx="952500" cy="279400"/>
          </a:xfrm>
          <a:prstGeom prst="rect">
            <a:avLst/>
          </a:prstGeom>
        </p:spPr>
      </p:pic>
      <p:sp>
        <p:nvSpPr>
          <p:cNvPr id="12" name="TextBox 11"/>
          <p:cNvSpPr txBox="1"/>
          <p:nvPr/>
        </p:nvSpPr>
        <p:spPr>
          <a:xfrm>
            <a:off x="2289133" y="3747255"/>
            <a:ext cx="5814732" cy="523220"/>
          </a:xfrm>
          <a:prstGeom prst="rect">
            <a:avLst/>
          </a:prstGeom>
          <a:noFill/>
        </p:spPr>
        <p:txBody>
          <a:bodyPr wrap="square" rtlCol="0">
            <a:spAutoFit/>
          </a:bodyPr>
          <a:lstStyle/>
          <a:p>
            <a:r>
              <a:rPr lang="en-US" sz="2800" dirty="0">
                <a:solidFill>
                  <a:srgbClr val="3366FF"/>
                </a:solidFill>
              </a:rPr>
              <a:t>o</a:t>
            </a:r>
            <a:r>
              <a:rPr lang="en-US" sz="2800" dirty="0" smtClean="0">
                <a:solidFill>
                  <a:srgbClr val="3366FF"/>
                </a:solidFill>
              </a:rPr>
              <a:t>r a little bit larger at </a:t>
            </a:r>
            <a:r>
              <a:rPr lang="en-US" sz="2800" dirty="0" err="1" smtClean="0">
                <a:solidFill>
                  <a:srgbClr val="3366FF"/>
                </a:solidFill>
              </a:rPr>
              <a:t>mesoscales</a:t>
            </a:r>
            <a:endParaRPr lang="en-US" sz="2800" dirty="0">
              <a:solidFill>
                <a:srgbClr val="3366FF"/>
              </a:solidFill>
            </a:endParaRPr>
          </a:p>
        </p:txBody>
      </p:sp>
      <p:pic>
        <p:nvPicPr>
          <p:cNvPr id="15" name="Picture 1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77" y="4707695"/>
            <a:ext cx="6705600" cy="342900"/>
          </a:xfrm>
          <a:prstGeom prst="rect">
            <a:avLst/>
          </a:prstGeom>
        </p:spPr>
      </p:pic>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77" y="2485363"/>
            <a:ext cx="6324600" cy="355600"/>
          </a:xfrm>
          <a:prstGeom prst="rect">
            <a:avLst/>
          </a:prstGeom>
        </p:spPr>
      </p:pic>
      <p:pic>
        <p:nvPicPr>
          <p:cNvPr id="19" name="Picture 1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477" y="2997393"/>
            <a:ext cx="7556500" cy="355600"/>
          </a:xfrm>
          <a:prstGeom prst="rect">
            <a:avLst/>
          </a:prstGeom>
        </p:spPr>
      </p:pic>
      <p:pic>
        <p:nvPicPr>
          <p:cNvPr id="3" name="Picture 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3477" y="5610744"/>
            <a:ext cx="1358900" cy="342900"/>
          </a:xfrm>
          <a:prstGeom prst="rect">
            <a:avLst/>
          </a:prstGeom>
        </p:spPr>
      </p:pic>
    </p:spTree>
    <p:extLst>
      <p:ext uri="{BB962C8B-B14F-4D97-AF65-F5344CB8AC3E}">
        <p14:creationId xmlns:p14="http://schemas.microsoft.com/office/powerpoint/2010/main" val="1062432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Troposphere</a:t>
            </a:r>
            <a:endParaRPr lang="en-US" dirty="0">
              <a:solidFill>
                <a:srgbClr val="FF0000"/>
              </a:solidFill>
            </a:endParaRP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30" y="2447928"/>
            <a:ext cx="7632700" cy="3429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30" y="3014105"/>
            <a:ext cx="6743700" cy="3556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30" y="3798216"/>
            <a:ext cx="1257300" cy="2794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30" y="4788552"/>
            <a:ext cx="4025900" cy="850900"/>
          </a:xfrm>
          <a:prstGeom prst="rect">
            <a:avLst/>
          </a:prstGeom>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307" y="1702601"/>
            <a:ext cx="5181600" cy="469900"/>
          </a:xfrm>
          <a:prstGeom prst="rect">
            <a:avLst/>
          </a:prstGeom>
        </p:spPr>
      </p:pic>
    </p:spTree>
    <p:extLst>
      <p:ext uri="{BB962C8B-B14F-4D97-AF65-F5344CB8AC3E}">
        <p14:creationId xmlns:p14="http://schemas.microsoft.com/office/powerpoint/2010/main" val="192832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3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17" y="1557194"/>
            <a:ext cx="4250442" cy="4007977"/>
          </a:xfrm>
          <a:prstGeom prst="rect">
            <a:avLst/>
          </a:prstGeom>
        </p:spPr>
      </p:pic>
      <p:pic>
        <p:nvPicPr>
          <p:cNvPr id="3" name="Picture 2" descr="fig3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59" y="1624267"/>
            <a:ext cx="4699341" cy="3810006"/>
          </a:xfrm>
          <a:prstGeom prst="rect">
            <a:avLst/>
          </a:prstGeom>
        </p:spPr>
      </p:pic>
      <p:sp>
        <p:nvSpPr>
          <p:cNvPr id="4" name="TextBox 3"/>
          <p:cNvSpPr txBox="1"/>
          <p:nvPr/>
        </p:nvSpPr>
        <p:spPr>
          <a:xfrm>
            <a:off x="2255715" y="451212"/>
            <a:ext cx="5029409" cy="523220"/>
          </a:xfrm>
          <a:prstGeom prst="rect">
            <a:avLst/>
          </a:prstGeom>
          <a:noFill/>
        </p:spPr>
        <p:txBody>
          <a:bodyPr wrap="square" rtlCol="0">
            <a:spAutoFit/>
          </a:bodyPr>
          <a:lstStyle/>
          <a:p>
            <a:r>
              <a:rPr lang="en-US" sz="2800" dirty="0" smtClean="0">
                <a:solidFill>
                  <a:srgbClr val="FF0000"/>
                </a:solidFill>
              </a:rPr>
              <a:t>Augier &amp; Lindborg, JAS, 2013</a:t>
            </a:r>
            <a:endParaRPr lang="en-US" sz="2800" dirty="0">
              <a:solidFill>
                <a:srgbClr val="FF0000"/>
              </a:solidFill>
            </a:endParaRPr>
          </a:p>
        </p:txBody>
      </p:sp>
      <p:sp>
        <p:nvSpPr>
          <p:cNvPr id="5" name="TextBox 4"/>
          <p:cNvSpPr txBox="1"/>
          <p:nvPr/>
        </p:nvSpPr>
        <p:spPr>
          <a:xfrm>
            <a:off x="668360" y="5598821"/>
            <a:ext cx="8475640" cy="830997"/>
          </a:xfrm>
          <a:prstGeom prst="rect">
            <a:avLst/>
          </a:prstGeom>
          <a:noFill/>
        </p:spPr>
        <p:txBody>
          <a:bodyPr wrap="square" rtlCol="0">
            <a:spAutoFit/>
          </a:bodyPr>
          <a:lstStyle/>
          <a:p>
            <a:r>
              <a:rPr lang="en-US" sz="2400" dirty="0" smtClean="0">
                <a:solidFill>
                  <a:srgbClr val="008000"/>
                </a:solidFill>
              </a:rPr>
              <a:t>Troposphere forced by </a:t>
            </a:r>
            <a:r>
              <a:rPr lang="en-US" sz="2400" dirty="0" err="1" smtClean="0">
                <a:solidFill>
                  <a:srgbClr val="008000"/>
                </a:solidFill>
              </a:rPr>
              <a:t>baroclinic</a:t>
            </a:r>
            <a:r>
              <a:rPr lang="en-US" sz="2400" dirty="0" smtClean="0">
                <a:solidFill>
                  <a:srgbClr val="008000"/>
                </a:solidFill>
              </a:rPr>
              <a:t> instability, conversion from APE to KE. Stratosphere forced by upwards propagating waves.</a:t>
            </a:r>
            <a:endParaRPr lang="en-US" sz="2400" dirty="0">
              <a:solidFill>
                <a:srgbClr val="008000"/>
              </a:solidFill>
            </a:endParaRPr>
          </a:p>
        </p:txBody>
      </p:sp>
    </p:spTree>
    <p:extLst>
      <p:ext uri="{BB962C8B-B14F-4D97-AF65-F5344CB8AC3E}">
        <p14:creationId xmlns:p14="http://schemas.microsoft.com/office/powerpoint/2010/main" val="186098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stromGage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4753"/>
            <a:ext cx="4461303" cy="4021204"/>
          </a:xfrm>
          <a:prstGeom prst="rect">
            <a:avLst/>
          </a:prstGeom>
        </p:spPr>
      </p:pic>
      <p:pic>
        <p:nvPicPr>
          <p:cNvPr id="5" name="Picture 4" descr="energy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123" y="1625199"/>
            <a:ext cx="4866496" cy="4117305"/>
          </a:xfrm>
          <a:prstGeom prst="rect">
            <a:avLst/>
          </a:prstGeom>
        </p:spPr>
      </p:pic>
      <p:sp>
        <p:nvSpPr>
          <p:cNvPr id="6" name="TextBox 5"/>
          <p:cNvSpPr txBox="1"/>
          <p:nvPr/>
        </p:nvSpPr>
        <p:spPr>
          <a:xfrm>
            <a:off x="651651" y="5966021"/>
            <a:ext cx="3475472" cy="369332"/>
          </a:xfrm>
          <a:prstGeom prst="rect">
            <a:avLst/>
          </a:prstGeom>
          <a:noFill/>
        </p:spPr>
        <p:txBody>
          <a:bodyPr wrap="square" rtlCol="0">
            <a:spAutoFit/>
          </a:bodyPr>
          <a:lstStyle/>
          <a:p>
            <a:r>
              <a:rPr lang="en-US" dirty="0" err="1" smtClean="0"/>
              <a:t>Nastrom</a:t>
            </a:r>
            <a:r>
              <a:rPr lang="en-US" dirty="0" smtClean="0"/>
              <a:t> &amp; Gage 1983, GASP data</a:t>
            </a:r>
            <a:endParaRPr lang="en-US" dirty="0"/>
          </a:p>
        </p:txBody>
      </p:sp>
      <p:sp>
        <p:nvSpPr>
          <p:cNvPr id="8" name="TextBox 7"/>
          <p:cNvSpPr txBox="1"/>
          <p:nvPr/>
        </p:nvSpPr>
        <p:spPr>
          <a:xfrm>
            <a:off x="4879028" y="6032867"/>
            <a:ext cx="3559017" cy="369332"/>
          </a:xfrm>
          <a:prstGeom prst="rect">
            <a:avLst/>
          </a:prstGeom>
          <a:noFill/>
        </p:spPr>
        <p:txBody>
          <a:bodyPr wrap="square" rtlCol="0">
            <a:spAutoFit/>
          </a:bodyPr>
          <a:lstStyle/>
          <a:p>
            <a:r>
              <a:rPr lang="en-US" dirty="0" smtClean="0"/>
              <a:t>Our calculation 2017, MOZAIC data</a:t>
            </a:r>
            <a:endParaRPr lang="en-US" dirty="0"/>
          </a:p>
        </p:txBody>
      </p:sp>
      <p:sp>
        <p:nvSpPr>
          <p:cNvPr id="2" name="TextBox 1"/>
          <p:cNvSpPr txBox="1"/>
          <p:nvPr/>
        </p:nvSpPr>
        <p:spPr>
          <a:xfrm>
            <a:off x="250635" y="598486"/>
            <a:ext cx="8742984" cy="461665"/>
          </a:xfrm>
          <a:prstGeom prst="rect">
            <a:avLst/>
          </a:prstGeom>
          <a:noFill/>
        </p:spPr>
        <p:txBody>
          <a:bodyPr wrap="square" rtlCol="0">
            <a:spAutoFit/>
          </a:bodyPr>
          <a:lstStyle/>
          <a:p>
            <a:r>
              <a:rPr lang="en-US" sz="2400" dirty="0" smtClean="0">
                <a:solidFill>
                  <a:srgbClr val="FF0000"/>
                </a:solidFill>
              </a:rPr>
              <a:t>The atmosphere does indeed show a broad              spectrum range</a:t>
            </a:r>
            <a:endParaRPr lang="en-US" sz="2400" dirty="0">
              <a:solidFill>
                <a:srgbClr val="FF0000"/>
              </a:solidFill>
            </a:endParaRP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498" y="669686"/>
            <a:ext cx="698500" cy="29210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498" y="4198952"/>
            <a:ext cx="698500" cy="292100"/>
          </a:xfrm>
          <a:prstGeom prst="rect">
            <a:avLst/>
          </a:prstGeom>
        </p:spPr>
      </p:pic>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814" y="4349355"/>
            <a:ext cx="698500" cy="292100"/>
          </a:xfrm>
          <a:prstGeom prst="rect">
            <a:avLst/>
          </a:prstGeom>
        </p:spPr>
      </p:pic>
    </p:spTree>
    <p:extLst>
      <p:ext uri="{BB962C8B-B14F-4D97-AF65-F5344CB8AC3E}">
        <p14:creationId xmlns:p14="http://schemas.microsoft.com/office/powerpoint/2010/main" val="386852499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5305"/>
          </a:xfrm>
        </p:spPr>
        <p:txBody>
          <a:bodyPr/>
          <a:lstStyle/>
          <a:p>
            <a:r>
              <a:rPr lang="en-US" dirty="0" smtClean="0">
                <a:solidFill>
                  <a:srgbClr val="FF0000"/>
                </a:solidFill>
              </a:rPr>
              <a:t>Conclusions</a:t>
            </a:r>
            <a:endParaRPr lang="en-US" dirty="0">
              <a:solidFill>
                <a:srgbClr val="FF0000"/>
              </a:solidFill>
            </a:endParaRPr>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486" y="3684597"/>
            <a:ext cx="4775200" cy="330200"/>
          </a:xfrm>
          <a:prstGeom prst="rect">
            <a:avLst/>
          </a:prstGeom>
        </p:spPr>
      </p:pic>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21" y="4599706"/>
            <a:ext cx="7772400" cy="330200"/>
          </a:xfrm>
          <a:prstGeom prst="rect">
            <a:avLst/>
          </a:prstGeom>
        </p:spPr>
      </p:pic>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425" y="4929906"/>
            <a:ext cx="6007100" cy="330200"/>
          </a:xfrm>
          <a:prstGeom prst="rect">
            <a:avLst/>
          </a:prstGeom>
        </p:spPr>
      </p:pic>
      <p:pic>
        <p:nvPicPr>
          <p:cNvPr id="16" name="Picture 1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577626"/>
            <a:ext cx="8331200" cy="330200"/>
          </a:xfrm>
          <a:prstGeom prst="rect">
            <a:avLst/>
          </a:prstGeom>
        </p:spPr>
      </p:pic>
      <p:pic>
        <p:nvPicPr>
          <p:cNvPr id="17" name="Picture 1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700" y="6078973"/>
            <a:ext cx="8534400" cy="330200"/>
          </a:xfrm>
          <a:prstGeom prst="rect">
            <a:avLst/>
          </a:prstGeom>
        </p:spPr>
      </p:pic>
      <p:pic>
        <p:nvPicPr>
          <p:cNvPr id="7" name="Picture 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0016" y="1286789"/>
            <a:ext cx="5016500" cy="444500"/>
          </a:xfrm>
          <a:prstGeom prst="rect">
            <a:avLst/>
          </a:prstGeom>
        </p:spPr>
      </p:pic>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5062" y="2032801"/>
            <a:ext cx="4025900" cy="279400"/>
          </a:xfrm>
          <a:prstGeom prst="rect">
            <a:avLst/>
          </a:prstGeom>
        </p:spPr>
      </p:pic>
      <p:pic>
        <p:nvPicPr>
          <p:cNvPr id="5" name="Picture 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6834" y="2494715"/>
            <a:ext cx="3949700" cy="279400"/>
          </a:xfrm>
          <a:prstGeom prst="rect">
            <a:avLst/>
          </a:prstGeom>
        </p:spPr>
      </p:pic>
      <p:pic>
        <p:nvPicPr>
          <p:cNvPr id="9" name="Picture 8"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84" y="3056458"/>
            <a:ext cx="9144000" cy="337740"/>
          </a:xfrm>
          <a:prstGeom prst="rect">
            <a:avLst/>
          </a:prstGeom>
        </p:spPr>
      </p:pic>
    </p:spTree>
    <p:extLst>
      <p:ext uri="{BB962C8B-B14F-4D97-AF65-F5344CB8AC3E}">
        <p14:creationId xmlns:p14="http://schemas.microsoft.com/office/powerpoint/2010/main" val="12794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561" y="351781"/>
            <a:ext cx="7769685" cy="5632310"/>
          </a:xfrm>
          <a:prstGeom prst="rect">
            <a:avLst/>
          </a:prstGeom>
          <a:noFill/>
        </p:spPr>
        <p:txBody>
          <a:bodyPr wrap="square" rtlCol="0">
            <a:spAutoFit/>
          </a:bodyPr>
          <a:lstStyle/>
          <a:p>
            <a:r>
              <a:rPr lang="en-US" sz="2400" dirty="0" smtClean="0">
                <a:solidFill>
                  <a:srgbClr val="FF0000"/>
                </a:solidFill>
              </a:rPr>
              <a:t>Upscale energy cascade hypothesis </a:t>
            </a:r>
          </a:p>
          <a:p>
            <a:endParaRPr lang="en-US" sz="2400" dirty="0">
              <a:solidFill>
                <a:srgbClr val="FF0000"/>
              </a:solidFill>
            </a:endParaRPr>
          </a:p>
          <a:p>
            <a:r>
              <a:rPr lang="en-US" sz="2400" dirty="0" smtClean="0">
                <a:solidFill>
                  <a:srgbClr val="008000"/>
                </a:solidFill>
              </a:rPr>
              <a:t>Quasi 2D-turbulence</a:t>
            </a:r>
            <a:r>
              <a:rPr lang="en-US" sz="2400" dirty="0" smtClean="0"/>
              <a:t>, Gage 1979, Lilly 1983 </a:t>
            </a:r>
          </a:p>
          <a:p>
            <a:endParaRPr lang="en-US" sz="2400" dirty="0" smtClean="0"/>
          </a:p>
          <a:p>
            <a:r>
              <a:rPr lang="en-US" sz="2400" dirty="0" smtClean="0">
                <a:solidFill>
                  <a:srgbClr val="FF0000"/>
                </a:solidFill>
              </a:rPr>
              <a:t>Downscale energy cascade hypothesis</a:t>
            </a:r>
          </a:p>
          <a:p>
            <a:endParaRPr lang="en-US" sz="2400" dirty="0"/>
          </a:p>
          <a:p>
            <a:r>
              <a:rPr lang="en-US" sz="2400" dirty="0">
                <a:solidFill>
                  <a:srgbClr val="008000"/>
                </a:solidFill>
              </a:rPr>
              <a:t>N</a:t>
            </a:r>
            <a:r>
              <a:rPr lang="en-US" sz="2400" dirty="0" smtClean="0">
                <a:solidFill>
                  <a:srgbClr val="008000"/>
                </a:solidFill>
              </a:rPr>
              <a:t>onlinear interacting inertia-gravity waves</a:t>
            </a:r>
          </a:p>
          <a:p>
            <a:r>
              <a:rPr lang="en-US" sz="2400" dirty="0" err="1" smtClean="0"/>
              <a:t>Dewan</a:t>
            </a:r>
            <a:r>
              <a:rPr lang="en-US" sz="2400" dirty="0" smtClean="0"/>
              <a:t> 1979</a:t>
            </a:r>
          </a:p>
          <a:p>
            <a:r>
              <a:rPr lang="en-US" sz="2400" dirty="0" smtClean="0">
                <a:solidFill>
                  <a:srgbClr val="008000"/>
                </a:solidFill>
              </a:rPr>
              <a:t>Weakly nonlinear interacting gravity waves</a:t>
            </a:r>
          </a:p>
          <a:p>
            <a:r>
              <a:rPr lang="en-US" sz="2400" dirty="0" err="1" smtClean="0"/>
              <a:t>Callies</a:t>
            </a:r>
            <a:r>
              <a:rPr lang="en-US" sz="2400" dirty="0" smtClean="0"/>
              <a:t>, Ferrari &amp; </a:t>
            </a:r>
            <a:r>
              <a:rPr lang="en-US" sz="2400" dirty="0" err="1" smtClean="0"/>
              <a:t>Bühler</a:t>
            </a:r>
            <a:r>
              <a:rPr lang="en-US" sz="2400" dirty="0" smtClean="0"/>
              <a:t>, PNAS, 2014, JAS 2016</a:t>
            </a:r>
          </a:p>
          <a:p>
            <a:endParaRPr lang="en-US" sz="2400" dirty="0"/>
          </a:p>
          <a:p>
            <a:r>
              <a:rPr lang="en-US" sz="2400" dirty="0" smtClean="0">
                <a:solidFill>
                  <a:srgbClr val="008000"/>
                </a:solidFill>
              </a:rPr>
              <a:t>Stratified turbulence (Strong nonlinearities)</a:t>
            </a:r>
          </a:p>
          <a:p>
            <a:r>
              <a:rPr lang="en-US" sz="2400" dirty="0" smtClean="0"/>
              <a:t>Lindborg 2006; 2015, Li &amp; Lindborg 2018</a:t>
            </a:r>
          </a:p>
          <a:p>
            <a:endParaRPr lang="en-US" sz="2400" dirty="0"/>
          </a:p>
          <a:p>
            <a:endParaRPr lang="en-US" sz="2400" dirty="0"/>
          </a:p>
        </p:txBody>
      </p:sp>
    </p:spTree>
    <p:extLst>
      <p:ext uri="{BB962C8B-B14F-4D97-AF65-F5344CB8AC3E}">
        <p14:creationId xmlns:p14="http://schemas.microsoft.com/office/powerpoint/2010/main" val="3053439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 from GCMs</a:t>
            </a:r>
            <a:endParaRPr lang="en-US" dirty="0"/>
          </a:p>
        </p:txBody>
      </p:sp>
      <p:pic>
        <p:nvPicPr>
          <p:cNvPr id="4" name="Picture 3" descr="fig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77" y="1640147"/>
            <a:ext cx="7569177" cy="2888682"/>
          </a:xfrm>
          <a:prstGeom prst="rect">
            <a:avLst/>
          </a:prstGeom>
        </p:spPr>
      </p:pic>
      <p:sp>
        <p:nvSpPr>
          <p:cNvPr id="5" name="TextBox 4"/>
          <p:cNvSpPr txBox="1"/>
          <p:nvPr/>
        </p:nvSpPr>
        <p:spPr>
          <a:xfrm>
            <a:off x="2172171" y="4963329"/>
            <a:ext cx="5146372" cy="830997"/>
          </a:xfrm>
          <a:prstGeom prst="rect">
            <a:avLst/>
          </a:prstGeom>
          <a:noFill/>
        </p:spPr>
        <p:txBody>
          <a:bodyPr wrap="square" rtlCol="0">
            <a:spAutoFit/>
          </a:bodyPr>
          <a:lstStyle/>
          <a:p>
            <a:r>
              <a:rPr lang="en-US" sz="2400" dirty="0" smtClean="0"/>
              <a:t>KE and APE spectra from AFES and IFS</a:t>
            </a:r>
          </a:p>
          <a:p>
            <a:r>
              <a:rPr lang="en-US" sz="2400" dirty="0" smtClean="0"/>
              <a:t>           Augier &amp; Lindborg 2013</a:t>
            </a:r>
            <a:endParaRPr lang="en-US" sz="2400" dirty="0"/>
          </a:p>
        </p:txBody>
      </p:sp>
    </p:spTree>
    <p:extLst>
      <p:ext uri="{BB962C8B-B14F-4D97-AF65-F5344CB8AC3E}">
        <p14:creationId xmlns:p14="http://schemas.microsoft.com/office/powerpoint/2010/main" val="6968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Spectral fluxes from GCMs</a:t>
            </a:r>
            <a:endParaRPr lang="en-US" dirty="0"/>
          </a:p>
        </p:txBody>
      </p:sp>
      <p:pic>
        <p:nvPicPr>
          <p:cNvPr id="6" name="Picture 5" descr="fig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04578"/>
            <a:ext cx="8229600" cy="3459289"/>
          </a:xfrm>
          <a:prstGeom prst="rect">
            <a:avLst/>
          </a:prstGeom>
        </p:spPr>
      </p:pic>
      <p:sp>
        <p:nvSpPr>
          <p:cNvPr id="7" name="TextBox 6"/>
          <p:cNvSpPr txBox="1"/>
          <p:nvPr/>
        </p:nvSpPr>
        <p:spPr>
          <a:xfrm>
            <a:off x="2589895" y="5330983"/>
            <a:ext cx="4394467" cy="830997"/>
          </a:xfrm>
          <a:prstGeom prst="rect">
            <a:avLst/>
          </a:prstGeom>
          <a:noFill/>
        </p:spPr>
        <p:txBody>
          <a:bodyPr wrap="square" rtlCol="0">
            <a:spAutoFit/>
          </a:bodyPr>
          <a:lstStyle/>
          <a:p>
            <a:r>
              <a:rPr lang="en-US" sz="2400" dirty="0" smtClean="0"/>
              <a:t>Spectral fluxes from AFES and IFS</a:t>
            </a:r>
          </a:p>
          <a:p>
            <a:r>
              <a:rPr lang="en-US" sz="2400" dirty="0" smtClean="0"/>
              <a:t>      Augier &amp; Lindborg 2013</a:t>
            </a:r>
            <a:endParaRPr lang="en-US" sz="2400" dirty="0"/>
          </a:p>
        </p:txBody>
      </p:sp>
    </p:spTree>
    <p:extLst>
      <p:ext uri="{BB962C8B-B14F-4D97-AF65-F5344CB8AC3E}">
        <p14:creationId xmlns:p14="http://schemas.microsoft.com/office/powerpoint/2010/main" val="332858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8487" y="1549237"/>
            <a:ext cx="8137283" cy="523220"/>
          </a:xfrm>
          <a:prstGeom prst="rect">
            <a:avLst/>
          </a:prstGeom>
          <a:noFill/>
        </p:spPr>
        <p:txBody>
          <a:bodyPr wrap="square" rtlCol="0">
            <a:spAutoFit/>
          </a:bodyPr>
          <a:lstStyle/>
          <a:p>
            <a:r>
              <a:rPr lang="en-US" sz="2800" dirty="0">
                <a:solidFill>
                  <a:srgbClr val="FF0000"/>
                </a:solidFill>
              </a:rPr>
              <a:t>Weakly or strongly nonlinear </a:t>
            </a:r>
            <a:r>
              <a:rPr lang="en-US" sz="2800" dirty="0" err="1">
                <a:solidFill>
                  <a:srgbClr val="FF0000"/>
                </a:solidFill>
              </a:rPr>
              <a:t>mesoscale</a:t>
            </a:r>
            <a:r>
              <a:rPr lang="en-US" sz="2800" dirty="0">
                <a:solidFill>
                  <a:srgbClr val="FF0000"/>
                </a:solidFill>
              </a:rPr>
              <a:t> dynamics?</a:t>
            </a:r>
            <a:endParaRPr lang="en-US" sz="2800" dirty="0"/>
          </a:p>
        </p:txBody>
      </p:sp>
      <p:sp>
        <p:nvSpPr>
          <p:cNvPr id="5" name="TextBox 4"/>
          <p:cNvSpPr txBox="1"/>
          <p:nvPr/>
        </p:nvSpPr>
        <p:spPr>
          <a:xfrm>
            <a:off x="1804572" y="3492713"/>
            <a:ext cx="6466383" cy="523220"/>
          </a:xfrm>
          <a:prstGeom prst="rect">
            <a:avLst/>
          </a:prstGeom>
          <a:noFill/>
        </p:spPr>
        <p:txBody>
          <a:bodyPr wrap="square" rtlCol="0">
            <a:spAutoFit/>
          </a:bodyPr>
          <a:lstStyle/>
          <a:p>
            <a:r>
              <a:rPr lang="en-US" sz="2800" dirty="0" smtClean="0">
                <a:solidFill>
                  <a:srgbClr val="FF0000"/>
                </a:solidFill>
              </a:rPr>
              <a:t>Can we decide from aircraft data?</a:t>
            </a:r>
            <a:endParaRPr lang="en-US" sz="2800" dirty="0">
              <a:solidFill>
                <a:srgbClr val="FF0000"/>
              </a:solidFill>
            </a:endParaRPr>
          </a:p>
        </p:txBody>
      </p:sp>
    </p:spTree>
    <p:extLst>
      <p:ext uri="{BB962C8B-B14F-4D97-AF65-F5344CB8AC3E}">
        <p14:creationId xmlns:p14="http://schemas.microsoft.com/office/powerpoint/2010/main" val="34232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7" y="274638"/>
            <a:ext cx="8469583" cy="1143000"/>
          </a:xfrm>
        </p:spPr>
        <p:txBody>
          <a:bodyPr>
            <a:normAutofit fontScale="90000"/>
          </a:bodyPr>
          <a:lstStyle/>
          <a:p>
            <a:r>
              <a:rPr lang="en-US" dirty="0">
                <a:solidFill>
                  <a:srgbClr val="FF0000"/>
                </a:solidFill>
              </a:rPr>
              <a:t>Weak nonlinearity, what does it mean?</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38" y="2794455"/>
            <a:ext cx="3390900" cy="1130300"/>
          </a:xfrm>
          <a:prstGeom prst="rect">
            <a:avLst/>
          </a:prstGeom>
        </p:spPr>
      </p:pic>
      <p:sp>
        <p:nvSpPr>
          <p:cNvPr id="5" name="TextBox 4"/>
          <p:cNvSpPr txBox="1"/>
          <p:nvPr/>
        </p:nvSpPr>
        <p:spPr>
          <a:xfrm>
            <a:off x="4427886" y="3186091"/>
            <a:ext cx="3976742" cy="369332"/>
          </a:xfrm>
          <a:prstGeom prst="rect">
            <a:avLst/>
          </a:prstGeom>
          <a:noFill/>
        </p:spPr>
        <p:txBody>
          <a:bodyPr wrap="square" rtlCol="0">
            <a:spAutoFit/>
          </a:bodyPr>
          <a:lstStyle/>
          <a:p>
            <a:r>
              <a:rPr lang="en-US" dirty="0" smtClean="0"/>
              <a:t>Cannot be tested against aircraft data</a:t>
            </a:r>
            <a:endParaRPr lang="en-US"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37" y="4446639"/>
            <a:ext cx="2654300" cy="1066800"/>
          </a:xfrm>
          <a:prstGeom prst="rect">
            <a:avLst/>
          </a:prstGeom>
        </p:spPr>
      </p:pic>
      <p:sp>
        <p:nvSpPr>
          <p:cNvPr id="7" name="TextBox 6"/>
          <p:cNvSpPr txBox="1"/>
          <p:nvPr/>
        </p:nvSpPr>
        <p:spPr>
          <a:xfrm>
            <a:off x="3726107" y="4795373"/>
            <a:ext cx="5246625" cy="369332"/>
          </a:xfrm>
          <a:prstGeom prst="rect">
            <a:avLst/>
          </a:prstGeom>
          <a:noFill/>
        </p:spPr>
        <p:txBody>
          <a:bodyPr wrap="square" rtlCol="0">
            <a:spAutoFit/>
          </a:bodyPr>
          <a:lstStyle/>
          <a:p>
            <a:r>
              <a:rPr lang="en-US" dirty="0" smtClean="0"/>
              <a:t>Can be tested if the vertical </a:t>
            </a:r>
            <a:r>
              <a:rPr lang="en-US" dirty="0" err="1" smtClean="0"/>
              <a:t>vorticity</a:t>
            </a:r>
            <a:r>
              <a:rPr lang="en-US" dirty="0" smtClean="0"/>
              <a:t> can be measured.</a:t>
            </a:r>
            <a:endParaRPr lang="en-US" dirty="0"/>
          </a:p>
        </p:txBody>
      </p:sp>
      <p:sp>
        <p:nvSpPr>
          <p:cNvPr id="8" name="TextBox 7"/>
          <p:cNvSpPr txBox="1"/>
          <p:nvPr/>
        </p:nvSpPr>
        <p:spPr>
          <a:xfrm>
            <a:off x="1010193" y="1417638"/>
            <a:ext cx="6835385" cy="1077218"/>
          </a:xfrm>
          <a:prstGeom prst="rect">
            <a:avLst/>
          </a:prstGeom>
          <a:noFill/>
        </p:spPr>
        <p:txBody>
          <a:bodyPr wrap="square" rtlCol="0">
            <a:spAutoFit/>
          </a:bodyPr>
          <a:lstStyle/>
          <a:p>
            <a:r>
              <a:rPr lang="en-US" sz="3200" dirty="0" smtClean="0"/>
              <a:t>Nonlinear terms are small compared to linear terms in the equations of motion.</a:t>
            </a:r>
            <a:endParaRPr lang="en-US" sz="3200" dirty="0"/>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77" y="5823317"/>
            <a:ext cx="203200" cy="419100"/>
          </a:xfrm>
          <a:prstGeom prst="rect">
            <a:avLst/>
          </a:prstGeom>
        </p:spPr>
      </p:pic>
      <p:sp>
        <p:nvSpPr>
          <p:cNvPr id="10" name="TextBox 9"/>
          <p:cNvSpPr txBox="1"/>
          <p:nvPr/>
        </p:nvSpPr>
        <p:spPr>
          <a:xfrm>
            <a:off x="1117072" y="5873085"/>
            <a:ext cx="5814732" cy="369332"/>
          </a:xfrm>
          <a:prstGeom prst="rect">
            <a:avLst/>
          </a:prstGeom>
          <a:noFill/>
        </p:spPr>
        <p:txBody>
          <a:bodyPr wrap="square" rtlCol="0">
            <a:spAutoFit/>
          </a:bodyPr>
          <a:lstStyle/>
          <a:p>
            <a:r>
              <a:rPr lang="en-US" dirty="0" smtClean="0"/>
              <a:t>is the vertical </a:t>
            </a:r>
            <a:r>
              <a:rPr lang="en-US" dirty="0" err="1" smtClean="0"/>
              <a:t>vorticity</a:t>
            </a:r>
            <a:endParaRPr lang="en-US" dirty="0"/>
          </a:p>
        </p:txBody>
      </p:sp>
    </p:spTree>
    <p:extLst>
      <p:ext uri="{BB962C8B-B14F-4D97-AF65-F5344CB8AC3E}">
        <p14:creationId xmlns:p14="http://schemas.microsoft.com/office/powerpoint/2010/main" val="4010677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3047</TotalTime>
  <Words>870</Words>
  <Application>Microsoft Macintosh PowerPoint</Application>
  <PresentationFormat>On-screen Show (4:3)</PresentationFormat>
  <Paragraphs>126</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Weakly or strongly nonlinear mesoscale dynamics?</vt:lpstr>
      <vt:lpstr>PowerPoint Presentation</vt:lpstr>
      <vt:lpstr>Error propagation from small to large scales</vt:lpstr>
      <vt:lpstr>PowerPoint Presentation</vt:lpstr>
      <vt:lpstr>PowerPoint Presentation</vt:lpstr>
      <vt:lpstr>Spectra from GCMs</vt:lpstr>
      <vt:lpstr>Spectral fluxes from GCMs</vt:lpstr>
      <vt:lpstr>PowerPoint Presentation</vt:lpstr>
      <vt:lpstr>Weak nonlinearity, what does it mean?</vt:lpstr>
      <vt:lpstr>Helmholtz decomposition of the horizontal velocity field</vt:lpstr>
      <vt:lpstr>PowerPoint Presentation</vt:lpstr>
      <vt:lpstr>PowerPoint Presentation</vt:lpstr>
      <vt:lpstr>Inertia-gravity waves</vt:lpstr>
      <vt:lpstr>PowerPoint Presentation</vt:lpstr>
      <vt:lpstr>PowerPoint Presentation</vt:lpstr>
      <vt:lpstr>PowerPoint Presentation</vt:lpstr>
      <vt:lpstr>PowerPoint Presentation</vt:lpstr>
      <vt:lpstr>PowerPoint Presentation</vt:lpstr>
      <vt:lpstr>PowerPoint Presentation</vt:lpstr>
      <vt:lpstr>Results from Lindborg, JAS, 2007</vt:lpstr>
      <vt:lpstr>PowerPoint Presentation</vt:lpstr>
      <vt:lpstr>PowerPoint Presentation</vt:lpstr>
      <vt:lpstr>PowerPoint Presentation</vt:lpstr>
      <vt:lpstr>PowerPoint Presentation</vt:lpstr>
      <vt:lpstr>PowerPoint Presentation</vt:lpstr>
      <vt:lpstr>PowerPoint Presentation</vt:lpstr>
      <vt:lpstr>We decided to repeat the spectral analysis</vt:lpstr>
      <vt:lpstr>PowerPoint Presentation</vt:lpstr>
      <vt:lpstr>From over 25000 reported flights in the MOZAIC data set we</vt:lpstr>
      <vt:lpstr>PowerPoint Presentation</vt:lpstr>
      <vt:lpstr>Lower stratosphere</vt:lpstr>
      <vt:lpstr>Temperature power spectra</vt:lpstr>
      <vt:lpstr>PowerPoint Presentation</vt:lpstr>
      <vt:lpstr>PowerPoint Presentation</vt:lpstr>
      <vt:lpstr>Low latitude data </vt:lpstr>
      <vt:lpstr>Rossby number, mid latitudes</vt:lpstr>
      <vt:lpstr>Stratosphere</vt:lpstr>
      <vt:lpstr>Troposphere</vt:lpstr>
      <vt:lpstr>PowerPoint Presentation</vt:lpstr>
      <vt:lpstr>Conclusions</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Equipartition of rotational and divergent kinetic energy in stratified turbulence</dc:title>
  <dc:creator>Erik  Lindborg</dc:creator>
  <cp:lastModifiedBy>Erik  Lindborg</cp:lastModifiedBy>
  <cp:revision>152</cp:revision>
  <dcterms:created xsi:type="dcterms:W3CDTF">2015-03-18T12:25:57Z</dcterms:created>
  <dcterms:modified xsi:type="dcterms:W3CDTF">2018-04-03T19:52:24Z</dcterms:modified>
</cp:coreProperties>
</file>