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349" r:id="rId3"/>
    <p:sldId id="350" r:id="rId4"/>
    <p:sldId id="352" r:id="rId5"/>
    <p:sldId id="353" r:id="rId6"/>
    <p:sldId id="354" r:id="rId7"/>
    <p:sldId id="346" r:id="rId8"/>
    <p:sldId id="356" r:id="rId9"/>
    <p:sldId id="371" r:id="rId10"/>
    <p:sldId id="362" r:id="rId11"/>
    <p:sldId id="363" r:id="rId12"/>
    <p:sldId id="366" r:id="rId13"/>
    <p:sldId id="367" r:id="rId14"/>
    <p:sldId id="365" r:id="rId15"/>
    <p:sldId id="309" r:id="rId16"/>
    <p:sldId id="364" r:id="rId17"/>
    <p:sldId id="358" r:id="rId18"/>
    <p:sldId id="359" r:id="rId19"/>
    <p:sldId id="360" r:id="rId20"/>
    <p:sldId id="37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E83"/>
    <a:srgbClr val="6C8AAF"/>
    <a:srgbClr val="2E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67" autoAdjust="0"/>
    <p:restoredTop sz="92536" autoAdjust="0"/>
  </p:normalViewPr>
  <p:slideViewPr>
    <p:cSldViewPr snapToGrid="0" snapToObjects="1" showGuides="1">
      <p:cViewPr>
        <p:scale>
          <a:sx n="77" d="100"/>
          <a:sy n="77" d="100"/>
        </p:scale>
        <p:origin x="-3096" y="-876"/>
      </p:cViewPr>
      <p:guideLst>
        <p:guide orient="horz" pos="2160"/>
        <p:guide pos="2903"/>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1A7-8A0E-BC4A-B507-BC9FBEDEB94D}" type="datetime1">
              <a:rPr lang="en-US" smtClean="0"/>
              <a:pPr/>
              <a:t>4/1/2018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FFE683-3A33-1F4A-90D8-528147015F19}" type="slidenum">
              <a:rPr lang="en-US" smtClean="0"/>
              <a:pPr/>
              <a:t>‹#›</a:t>
            </a:fld>
            <a:endParaRPr lang="en-US"/>
          </a:p>
        </p:txBody>
      </p:sp>
    </p:spTree>
    <p:extLst>
      <p:ext uri="{BB962C8B-B14F-4D97-AF65-F5344CB8AC3E}">
        <p14:creationId xmlns:p14="http://schemas.microsoft.com/office/powerpoint/2010/main" val="1431551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BA50B-6875-0F43-A70A-41BA2A188017}" type="datetime1">
              <a:rPr lang="en-US" smtClean="0"/>
              <a:pPr/>
              <a:t>4/1/2018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3270C-FB42-C54A-AC71-B4EEB4FA7F12}" type="slidenum">
              <a:rPr lang="en-US" smtClean="0"/>
              <a:pPr/>
              <a:t>‹#›</a:t>
            </a:fld>
            <a:endParaRPr lang="en-US"/>
          </a:p>
        </p:txBody>
      </p:sp>
    </p:spTree>
    <p:extLst>
      <p:ext uri="{BB962C8B-B14F-4D97-AF65-F5344CB8AC3E}">
        <p14:creationId xmlns:p14="http://schemas.microsoft.com/office/powerpoint/2010/main" val="13399826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Title">
    <p:spTree>
      <p:nvGrpSpPr>
        <p:cNvPr id="1" name=""/>
        <p:cNvGrpSpPr/>
        <p:nvPr/>
      </p:nvGrpSpPr>
      <p:grpSpPr>
        <a:xfrm>
          <a:off x="0" y="0"/>
          <a:ext cx="0" cy="0"/>
          <a:chOff x="0" y="0"/>
          <a:chExt cx="0" cy="0"/>
        </a:xfrm>
      </p:grpSpPr>
      <p:pic>
        <p:nvPicPr>
          <p:cNvPr id="9" name="Picture 8" descr="ECMWF_Master_Logo_RGB_nostrap.png"/>
          <p:cNvPicPr>
            <a:picLocks noChangeAspect="1"/>
          </p:cNvPicPr>
          <p:nvPr userDrawn="1"/>
        </p:nvPicPr>
        <p:blipFill>
          <a:blip r:embed="rId2"/>
          <a:stretch>
            <a:fillRect/>
          </a:stretch>
        </p:blipFill>
        <p:spPr>
          <a:xfrm>
            <a:off x="1620422" y="5984876"/>
            <a:ext cx="2135591" cy="366955"/>
          </a:xfrm>
          <a:prstGeom prst="rect">
            <a:avLst/>
          </a:prstGeom>
        </p:spPr>
      </p:pic>
      <p:sp>
        <p:nvSpPr>
          <p:cNvPr id="11" name="Date Placeholder 10"/>
          <p:cNvSpPr txBox="1">
            <a:spLocks/>
          </p:cNvSpPr>
          <p:nvPr userDrawn="1"/>
        </p:nvSpPr>
        <p:spPr>
          <a:xfrm>
            <a:off x="6623221" y="6079524"/>
            <a:ext cx="2355549" cy="272373"/>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64E83"/>
                </a:solidFill>
                <a:effectLst/>
                <a:uLnTx/>
                <a:uFillTx/>
                <a:latin typeface="+mn-lt"/>
                <a:ea typeface="+mn-ea"/>
                <a:cs typeface="+mn-cs"/>
              </a:rPr>
              <a:t>SSCGS, Hamburg April 2018 </a:t>
            </a:r>
          </a:p>
        </p:txBody>
      </p:sp>
      <p:sp>
        <p:nvSpPr>
          <p:cNvPr id="13" name="Text Placeholder 12"/>
          <p:cNvSpPr>
            <a:spLocks noGrp="1"/>
          </p:cNvSpPr>
          <p:nvPr>
            <p:ph type="body" sz="quarter" idx="10" hasCustomPrompt="1"/>
          </p:nvPr>
        </p:nvSpPr>
        <p:spPr>
          <a:xfrm>
            <a:off x="1620422" y="1294198"/>
            <a:ext cx="5903737"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dirty="0" smtClean="0"/>
              <a:t>Title of Presentation</a:t>
            </a:r>
          </a:p>
        </p:txBody>
      </p:sp>
      <p:sp>
        <p:nvSpPr>
          <p:cNvPr id="14" name="Text Placeholder 12"/>
          <p:cNvSpPr>
            <a:spLocks noGrp="1"/>
          </p:cNvSpPr>
          <p:nvPr>
            <p:ph type="body" sz="quarter" idx="11" hasCustomPrompt="1"/>
          </p:nvPr>
        </p:nvSpPr>
        <p:spPr>
          <a:xfrm>
            <a:off x="1620422" y="1980000"/>
            <a:ext cx="5903737"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dirty="0" smtClean="0"/>
              <a:t>Subtitle of Presentation</a:t>
            </a:r>
          </a:p>
        </p:txBody>
      </p:sp>
      <p:sp>
        <p:nvSpPr>
          <p:cNvPr id="15" name="Text Placeholder 12"/>
          <p:cNvSpPr>
            <a:spLocks noGrp="1"/>
          </p:cNvSpPr>
          <p:nvPr>
            <p:ph type="body" sz="quarter" idx="12" hasCustomPrompt="1"/>
          </p:nvPr>
        </p:nvSpPr>
        <p:spPr>
          <a:xfrm>
            <a:off x="1620422" y="2700002"/>
            <a:ext cx="5903737"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dirty="0" smtClean="0"/>
              <a:t>Author’s Name</a:t>
            </a:r>
          </a:p>
        </p:txBody>
      </p:sp>
      <p:sp>
        <p:nvSpPr>
          <p:cNvPr id="16" name="Text Placeholder 12"/>
          <p:cNvSpPr>
            <a:spLocks noGrp="1"/>
          </p:cNvSpPr>
          <p:nvPr>
            <p:ph type="body" sz="quarter" idx="13" hasCustomPrompt="1"/>
          </p:nvPr>
        </p:nvSpPr>
        <p:spPr>
          <a:xfrm>
            <a:off x="1620422" y="3121225"/>
            <a:ext cx="5903737"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dirty="0" smtClean="0"/>
              <a:t>Author’s Address</a:t>
            </a:r>
          </a:p>
        </p:txBody>
      </p:sp>
      <p:sp>
        <p:nvSpPr>
          <p:cNvPr id="17" name="Text Placeholder 12"/>
          <p:cNvSpPr>
            <a:spLocks noGrp="1"/>
          </p:cNvSpPr>
          <p:nvPr>
            <p:ph type="body" sz="quarter" idx="14" hasCustomPrompt="1"/>
          </p:nvPr>
        </p:nvSpPr>
        <p:spPr>
          <a:xfrm>
            <a:off x="1620422" y="3429000"/>
            <a:ext cx="5903737"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dirty="0" err="1" smtClean="0"/>
              <a:t>email@ddress</a:t>
            </a:r>
            <a:endParaRPr lang="en-GB"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 margins">
    <p:spTree>
      <p:nvGrpSpPr>
        <p:cNvPr id="1" name=""/>
        <p:cNvGrpSpPr/>
        <p:nvPr/>
      </p:nvGrpSpPr>
      <p:grpSpPr>
        <a:xfrm>
          <a:off x="0" y="0"/>
          <a:ext cx="0" cy="0"/>
          <a:chOff x="0" y="0"/>
          <a:chExt cx="0" cy="0"/>
        </a:xfrm>
      </p:grpSpPr>
      <p:sp>
        <p:nvSpPr>
          <p:cNvPr id="10" name="Footer Placeholder 11"/>
          <p:cNvSpPr txBox="1">
            <a:spLocks/>
          </p:cNvSpPr>
          <p:nvPr userDrawn="1"/>
        </p:nvSpPr>
        <p:spPr>
          <a:xfrm>
            <a:off x="2962791" y="6308256"/>
            <a:ext cx="3443912" cy="230657"/>
          </a:xfrm>
          <a:prstGeom prst="rect">
            <a:avLst/>
          </a:prstGeom>
        </p:spPr>
        <p:txBody>
          <a:bodyPr vert="horz" lIns="108000" tIns="0" rIns="0" bIns="0" rtlCol="0" anchor="b" anchorCtr="0">
            <a:noAutofit/>
          </a:bodyPr>
          <a:lstStyle>
            <a:lvl1pPr algn="l">
              <a:defRPr sz="800" b="1" cap="all" baseline="0">
                <a:solidFill>
                  <a:srgbClr val="064E8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all" spc="0" normalizeH="0" baseline="0" noProof="0" dirty="0" smtClean="0">
                <a:ln>
                  <a:noFill/>
                </a:ln>
                <a:solidFill>
                  <a:srgbClr val="064E83"/>
                </a:solidFill>
                <a:effectLst/>
                <a:uLnTx/>
                <a:uFillTx/>
                <a:latin typeface="+mn-lt"/>
                <a:ea typeface="+mn-ea"/>
                <a:cs typeface="+mn-cs"/>
              </a:rPr>
              <a:t>European Centre for Medium-Range Weather Forecasts</a:t>
            </a:r>
            <a:endParaRPr kumimoji="0" lang="en-US" sz="800" b="1" i="0" u="none" strike="noStrike" kern="1200" cap="all" spc="0" normalizeH="0" baseline="0" noProof="0" dirty="0">
              <a:ln>
                <a:noFill/>
              </a:ln>
              <a:solidFill>
                <a:srgbClr val="064E83"/>
              </a:solidFill>
              <a:effectLst/>
              <a:uLnTx/>
              <a:uFillTx/>
              <a:latin typeface="+mn-lt"/>
              <a:ea typeface="+mn-ea"/>
              <a:cs typeface="+mn-cs"/>
            </a:endParaRPr>
          </a:p>
        </p:txBody>
      </p:sp>
      <p:pic>
        <p:nvPicPr>
          <p:cNvPr id="13" name="Picture 12" descr="ECMWF_Master_Logo_RGB_nostrap.png"/>
          <p:cNvPicPr>
            <a:picLocks noChangeAspect="1"/>
          </p:cNvPicPr>
          <p:nvPr userDrawn="1"/>
        </p:nvPicPr>
        <p:blipFill>
          <a:blip r:embed="rId2"/>
          <a:stretch>
            <a:fillRect/>
          </a:stretch>
        </p:blipFill>
        <p:spPr>
          <a:xfrm>
            <a:off x="1620422" y="6308256"/>
            <a:ext cx="1342369" cy="230657"/>
          </a:xfrm>
          <a:prstGeom prst="rect">
            <a:avLst/>
          </a:prstGeom>
        </p:spPr>
      </p:pic>
      <p:sp>
        <p:nvSpPr>
          <p:cNvPr id="9" name="Title 8"/>
          <p:cNvSpPr>
            <a:spLocks noGrp="1"/>
          </p:cNvSpPr>
          <p:nvPr>
            <p:ph type="title"/>
          </p:nvPr>
        </p:nvSpPr>
        <p:spPr>
          <a:xfrm>
            <a:off x="1620422" y="360000"/>
            <a:ext cx="5903737" cy="369332"/>
          </a:xfrm>
          <a:prstGeom prst="rect">
            <a:avLst/>
          </a:prstGeom>
        </p:spPr>
        <p:txBody>
          <a:bodyPr lIns="0" tIns="0" rIns="0" bIns="0"/>
          <a:lstStyle>
            <a:lvl1pPr>
              <a:defRPr>
                <a:solidFill>
                  <a:srgbClr val="064E83"/>
                </a:solidFill>
              </a:defRPr>
            </a:lvl1pPr>
          </a:lstStyle>
          <a:p>
            <a:r>
              <a:rPr lang="en-GB" dirty="0" smtClean="0"/>
              <a:t>Click to edit Master title style</a:t>
            </a:r>
            <a:endParaRPr lang="en-US" dirty="0"/>
          </a:p>
        </p:txBody>
      </p:sp>
      <p:sp>
        <p:nvSpPr>
          <p:cNvPr id="11" name="Content Placeholder 10"/>
          <p:cNvSpPr>
            <a:spLocks noGrp="1"/>
          </p:cNvSpPr>
          <p:nvPr>
            <p:ph sz="quarter" idx="14" hasCustomPrompt="1"/>
          </p:nvPr>
        </p:nvSpPr>
        <p:spPr>
          <a:xfrm>
            <a:off x="1620422" y="936000"/>
            <a:ext cx="5903738"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smtClean="0"/>
              <a:t>Top level text goes in here </a:t>
            </a:r>
          </a:p>
          <a:p>
            <a:pPr lvl="1"/>
            <a:r>
              <a:rPr lang="en-GB" dirty="0" smtClean="0"/>
              <a:t>Second level text goes in here</a:t>
            </a:r>
          </a:p>
          <a:p>
            <a:pPr lvl="2"/>
            <a:r>
              <a:rPr lang="en-GB" dirty="0" smtClean="0"/>
              <a:t>Third level text goes in here</a:t>
            </a:r>
          </a:p>
          <a:p>
            <a:pPr lvl="3"/>
            <a:r>
              <a:rPr lang="en-GB" dirty="0" smtClean="0"/>
              <a:t>Fourth level text goes in here</a:t>
            </a:r>
          </a:p>
          <a:p>
            <a:pPr lvl="4"/>
            <a:r>
              <a:rPr lang="en-GB" dirty="0" smtClean="0"/>
              <a:t>Fifth level text goes in here</a:t>
            </a:r>
            <a:endParaRPr lang="en-US" dirty="0"/>
          </a:p>
        </p:txBody>
      </p:sp>
      <p:sp>
        <p:nvSpPr>
          <p:cNvPr id="12" name="Slide Number Placeholder 2"/>
          <p:cNvSpPr>
            <a:spLocks noGrp="1"/>
          </p:cNvSpPr>
          <p:nvPr>
            <p:ph type="sldNum" sz="quarter" idx="10"/>
          </p:nvPr>
        </p:nvSpPr>
        <p:spPr>
          <a:xfrm>
            <a:off x="7524159" y="6308255"/>
            <a:ext cx="1619840"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rrow margins">
    <p:spTree>
      <p:nvGrpSpPr>
        <p:cNvPr id="1" name=""/>
        <p:cNvGrpSpPr/>
        <p:nvPr/>
      </p:nvGrpSpPr>
      <p:grpSpPr>
        <a:xfrm>
          <a:off x="0" y="0"/>
          <a:ext cx="0" cy="0"/>
          <a:chOff x="0" y="0"/>
          <a:chExt cx="0" cy="0"/>
        </a:xfrm>
      </p:grpSpPr>
      <p:sp>
        <p:nvSpPr>
          <p:cNvPr id="10" name="Footer Placeholder 11"/>
          <p:cNvSpPr txBox="1">
            <a:spLocks/>
          </p:cNvSpPr>
          <p:nvPr userDrawn="1"/>
        </p:nvSpPr>
        <p:spPr>
          <a:xfrm>
            <a:off x="2152580" y="6308256"/>
            <a:ext cx="3443912" cy="230657"/>
          </a:xfrm>
          <a:prstGeom prst="rect">
            <a:avLst/>
          </a:prstGeom>
        </p:spPr>
        <p:txBody>
          <a:bodyPr vert="horz" lIns="108000" tIns="0" rIns="0" bIns="0" rtlCol="0" anchor="b" anchorCtr="0">
            <a:noAutofit/>
          </a:bodyPr>
          <a:lstStyle>
            <a:lvl1pPr algn="l">
              <a:defRPr sz="800" b="1" cap="all" baseline="0">
                <a:solidFill>
                  <a:srgbClr val="064E8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all" spc="0" normalizeH="0" baseline="0" noProof="0" smtClean="0">
                <a:ln>
                  <a:noFill/>
                </a:ln>
                <a:solidFill>
                  <a:srgbClr val="064E83"/>
                </a:solidFill>
                <a:effectLst/>
                <a:uLnTx/>
                <a:uFillTx/>
                <a:latin typeface="+mn-lt"/>
                <a:ea typeface="+mn-ea"/>
                <a:cs typeface="+mn-cs"/>
              </a:rPr>
              <a:t>European Centre for Medium-Range Weather Forecasts</a:t>
            </a:r>
            <a:endParaRPr kumimoji="0" lang="en-US" sz="800" b="1" i="0" u="none" strike="noStrike" kern="1200" cap="all" spc="0" normalizeH="0" baseline="0" noProof="0" dirty="0">
              <a:ln>
                <a:noFill/>
              </a:ln>
              <a:solidFill>
                <a:srgbClr val="064E83"/>
              </a:solidFill>
              <a:effectLst/>
              <a:uLnTx/>
              <a:uFillTx/>
              <a:latin typeface="+mn-lt"/>
              <a:ea typeface="+mn-ea"/>
              <a:cs typeface="+mn-cs"/>
            </a:endParaRPr>
          </a:p>
        </p:txBody>
      </p:sp>
      <p:pic>
        <p:nvPicPr>
          <p:cNvPr id="13" name="Picture 12" descr="ECMWF_Master_Logo_RGB_nostrap.png"/>
          <p:cNvPicPr>
            <a:picLocks noChangeAspect="1"/>
          </p:cNvPicPr>
          <p:nvPr userDrawn="1"/>
        </p:nvPicPr>
        <p:blipFill>
          <a:blip r:embed="rId2"/>
          <a:stretch>
            <a:fillRect/>
          </a:stretch>
        </p:blipFill>
        <p:spPr>
          <a:xfrm>
            <a:off x="810211" y="6308256"/>
            <a:ext cx="1342369" cy="230657"/>
          </a:xfrm>
          <a:prstGeom prst="rect">
            <a:avLst/>
          </a:prstGeom>
        </p:spPr>
      </p:pic>
      <p:sp>
        <p:nvSpPr>
          <p:cNvPr id="9" name="Title 8"/>
          <p:cNvSpPr>
            <a:spLocks noGrp="1"/>
          </p:cNvSpPr>
          <p:nvPr>
            <p:ph type="title"/>
          </p:nvPr>
        </p:nvSpPr>
        <p:spPr>
          <a:xfrm>
            <a:off x="810211" y="360000"/>
            <a:ext cx="7524159" cy="369332"/>
          </a:xfrm>
          <a:prstGeom prst="rect">
            <a:avLst/>
          </a:prstGeom>
        </p:spPr>
        <p:txBody>
          <a:bodyPr lIns="0" tIns="0" rIns="0" bIns="0"/>
          <a:lstStyle>
            <a:lvl1pPr>
              <a:defRPr>
                <a:solidFill>
                  <a:srgbClr val="064E83"/>
                </a:solidFill>
              </a:defRPr>
            </a:lvl1pPr>
          </a:lstStyle>
          <a:p>
            <a:r>
              <a:rPr lang="en-GB" dirty="0" smtClean="0"/>
              <a:t>Click to edit Master title style</a:t>
            </a:r>
            <a:endParaRPr lang="en-US" dirty="0"/>
          </a:p>
        </p:txBody>
      </p:sp>
      <p:sp>
        <p:nvSpPr>
          <p:cNvPr id="11" name="Content Placeholder 10"/>
          <p:cNvSpPr>
            <a:spLocks noGrp="1"/>
          </p:cNvSpPr>
          <p:nvPr>
            <p:ph sz="quarter" idx="14" hasCustomPrompt="1"/>
          </p:nvPr>
        </p:nvSpPr>
        <p:spPr>
          <a:xfrm>
            <a:off x="810211" y="936000"/>
            <a:ext cx="7524159"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smtClean="0"/>
              <a:t>Top level text goes in here </a:t>
            </a:r>
          </a:p>
          <a:p>
            <a:pPr lvl="1"/>
            <a:r>
              <a:rPr lang="en-GB" dirty="0" smtClean="0"/>
              <a:t>Second level text goes in here</a:t>
            </a:r>
          </a:p>
          <a:p>
            <a:pPr lvl="2"/>
            <a:r>
              <a:rPr lang="en-GB" dirty="0" smtClean="0"/>
              <a:t>Third level text goes in here</a:t>
            </a:r>
          </a:p>
          <a:p>
            <a:pPr lvl="3"/>
            <a:r>
              <a:rPr lang="en-GB" dirty="0" smtClean="0"/>
              <a:t>Fourth level text goes in here</a:t>
            </a:r>
          </a:p>
          <a:p>
            <a:pPr lvl="4"/>
            <a:r>
              <a:rPr lang="en-GB" dirty="0" smtClean="0"/>
              <a:t>Fifth level text goes in here</a:t>
            </a:r>
            <a:endParaRPr lang="en-US" dirty="0"/>
          </a:p>
        </p:txBody>
      </p:sp>
      <p:sp>
        <p:nvSpPr>
          <p:cNvPr id="12" name="Slide Number Placeholder 2"/>
          <p:cNvSpPr>
            <a:spLocks noGrp="1"/>
          </p:cNvSpPr>
          <p:nvPr>
            <p:ph type="sldNum" sz="quarter" idx="10"/>
          </p:nvPr>
        </p:nvSpPr>
        <p:spPr>
          <a:xfrm>
            <a:off x="7524159" y="6308255"/>
            <a:ext cx="1619840"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6424988" y="6308256"/>
            <a:ext cx="1099172"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mn-lt"/>
                <a:ea typeface="+mn-ea"/>
                <a:cs typeface="+mn-cs"/>
              </a:rPr>
              <a:t>October 29, 2014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25" y="304800"/>
            <a:ext cx="8439150" cy="5334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52425" y="1066800"/>
            <a:ext cx="843915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8353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userDrawn="1"/>
        </p:nvPicPr>
        <p:blipFill>
          <a:blip r:embed="rId6"/>
          <a:stretch>
            <a:fillRect/>
          </a:stretch>
        </p:blipFill>
        <p:spPr>
          <a:xfrm>
            <a:off x="0" y="0"/>
            <a:ext cx="18288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4.emf"/><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3.emf"/><Relationship Id="rId5" Type="http://schemas.openxmlformats.org/officeDocument/2006/relationships/image" Target="../media/image48.png"/><Relationship Id="rId10" Type="http://schemas.openxmlformats.org/officeDocument/2006/relationships/image" Target="../media/image35.png"/><Relationship Id="rId4" Type="http://schemas.openxmlformats.org/officeDocument/2006/relationships/image" Target="../media/image47.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1620422" y="6428155"/>
            <a:ext cx="6837778" cy="351018"/>
          </a:xfrm>
        </p:spPr>
        <p:txBody>
          <a:bodyPr/>
          <a:lstStyle/>
          <a:p>
            <a:r>
              <a:rPr lang="en-US" dirty="0" smtClean="0"/>
              <a:t>European Centre for Medium Range Weather Forecasts</a:t>
            </a:r>
            <a:r>
              <a:rPr lang="en-US" dirty="0"/>
              <a:t>, smolar@ecmwf.int</a:t>
            </a:r>
          </a:p>
          <a:p>
            <a:endParaRPr lang="en-US" dirty="0"/>
          </a:p>
        </p:txBody>
      </p:sp>
      <p:sp>
        <p:nvSpPr>
          <p:cNvPr id="6" name="Text Placeholder 5"/>
          <p:cNvSpPr>
            <a:spLocks noGrp="1"/>
          </p:cNvSpPr>
          <p:nvPr>
            <p:ph type="body" sz="quarter" idx="10"/>
          </p:nvPr>
        </p:nvSpPr>
        <p:spPr>
          <a:xfrm>
            <a:off x="1841476" y="1123898"/>
            <a:ext cx="5543466" cy="1025922"/>
          </a:xfrm>
          <a:prstGeom prst="rect">
            <a:avLst/>
          </a:prstGeom>
        </p:spPr>
        <p:txBody>
          <a:bodyPr wrap="square">
            <a:spAutoFit/>
          </a:bodyPr>
          <a:lstStyle/>
          <a:p>
            <a:r>
              <a:rPr lang="en-US" sz="2800" b="0" dirty="0" smtClean="0"/>
              <a:t>Perturbation </a:t>
            </a:r>
            <a:r>
              <a:rPr lang="en-US" sz="2800" b="0" dirty="0"/>
              <a:t>equations for all-scale </a:t>
            </a:r>
            <a:r>
              <a:rPr lang="en-US" sz="2800" b="0" dirty="0" smtClean="0"/>
              <a:t>   		atmospheric dynamics</a:t>
            </a:r>
            <a:endParaRPr lang="en-US" sz="2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50" y="948"/>
            <a:ext cx="1066800" cy="7239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144" y="736061"/>
            <a:ext cx="843534" cy="7262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3424" y="10005"/>
            <a:ext cx="1879055" cy="811114"/>
          </a:xfrm>
          <a:prstGeom prst="rect">
            <a:avLst/>
          </a:prstGeom>
        </p:spPr>
      </p:pic>
      <p:sp>
        <p:nvSpPr>
          <p:cNvPr id="4" name="Rectangle 3"/>
          <p:cNvSpPr/>
          <p:nvPr/>
        </p:nvSpPr>
        <p:spPr>
          <a:xfrm>
            <a:off x="1518329" y="2580105"/>
            <a:ext cx="6195951" cy="400110"/>
          </a:xfrm>
          <a:prstGeom prst="rect">
            <a:avLst/>
          </a:prstGeom>
        </p:spPr>
        <p:txBody>
          <a:bodyPr wrap="square">
            <a:spAutoFit/>
          </a:bodyPr>
          <a:lstStyle/>
          <a:p>
            <a:r>
              <a:rPr lang="en-US" sz="2000" dirty="0">
                <a:solidFill>
                  <a:srgbClr val="064E83"/>
                </a:solidFill>
              </a:rPr>
              <a:t>Piotr K. </a:t>
            </a:r>
            <a:r>
              <a:rPr lang="en-US" sz="2000" dirty="0" smtClean="0">
                <a:solidFill>
                  <a:srgbClr val="064E83"/>
                </a:solidFill>
              </a:rPr>
              <a:t>Smolarkiewicz, </a:t>
            </a:r>
            <a:r>
              <a:rPr lang="en-US" sz="2000" dirty="0">
                <a:solidFill>
                  <a:srgbClr val="064E83"/>
                </a:solidFill>
              </a:rPr>
              <a:t>Christian </a:t>
            </a:r>
            <a:r>
              <a:rPr lang="en-US" sz="2000" dirty="0" err="1" smtClean="0">
                <a:solidFill>
                  <a:srgbClr val="064E83"/>
                </a:solidFill>
              </a:rPr>
              <a:t>Kühnlein</a:t>
            </a:r>
            <a:r>
              <a:rPr lang="en-US" sz="2000" dirty="0" smtClean="0">
                <a:solidFill>
                  <a:srgbClr val="064E83"/>
                </a:solidFill>
              </a:rPr>
              <a:t>, Nils </a:t>
            </a:r>
            <a:r>
              <a:rPr lang="en-US" sz="2000" dirty="0" err="1" smtClean="0">
                <a:solidFill>
                  <a:srgbClr val="064E83"/>
                </a:solidFill>
              </a:rPr>
              <a:t>Wedi</a:t>
            </a:r>
            <a:endParaRPr lang="en-US" sz="2000" dirty="0">
              <a:solidFill>
                <a:srgbClr val="064E8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10</a:t>
            </a:fld>
            <a:endParaRPr lang="en-US" dirty="0"/>
          </a:p>
        </p:txBody>
      </p:sp>
      <p:sp>
        <p:nvSpPr>
          <p:cNvPr id="7" name="TextBox 6"/>
          <p:cNvSpPr txBox="1"/>
          <p:nvPr/>
        </p:nvSpPr>
        <p:spPr>
          <a:xfrm>
            <a:off x="214951" y="1944852"/>
            <a:ext cx="8929049" cy="1077218"/>
          </a:xfrm>
          <a:prstGeom prst="rect">
            <a:avLst/>
          </a:prstGeom>
          <a:noFill/>
        </p:spPr>
        <p:txBody>
          <a:bodyPr wrap="square" rtlCol="0">
            <a:spAutoFit/>
          </a:bodyPr>
          <a:lstStyle/>
          <a:p>
            <a:r>
              <a:rPr lang="en-GB" sz="1600" dirty="0" smtClean="0">
                <a:solidFill>
                  <a:srgbClr val="064E83"/>
                </a:solidFill>
              </a:rPr>
              <a:t>Given all entries of </a:t>
            </a:r>
            <a:r>
              <a:rPr lang="en-GB" sz="1600" b="1" dirty="0" smtClean="0">
                <a:solidFill>
                  <a:srgbClr val="064E83"/>
                </a:solidFill>
              </a:rPr>
              <a:t>L </a:t>
            </a:r>
            <a:r>
              <a:rPr lang="en-GB" sz="1600" b="1" dirty="0" smtClean="0">
                <a:solidFill>
                  <a:srgbClr val="064E83"/>
                </a:solidFill>
                <a:sym typeface="Wingdings" panose="05000000000000000000" pitchFamily="2" charset="2"/>
              </a:rPr>
              <a:t> L</a:t>
            </a:r>
            <a:r>
              <a:rPr lang="en-GB" sz="1600" b="1" baseline="30000" dirty="0" smtClean="0">
                <a:solidFill>
                  <a:srgbClr val="064E83"/>
                </a:solidFill>
                <a:sym typeface="Wingdings" panose="05000000000000000000" pitchFamily="2" charset="2"/>
              </a:rPr>
              <a:t>-1</a:t>
            </a:r>
            <a:r>
              <a:rPr lang="en-GB" sz="1600" b="1" dirty="0">
                <a:solidFill>
                  <a:srgbClr val="064E83"/>
                </a:solidFill>
                <a:sym typeface="Wingdings" panose="05000000000000000000" pitchFamily="2" charset="2"/>
              </a:rPr>
              <a:t> </a:t>
            </a:r>
            <a:r>
              <a:rPr lang="en-GB" sz="1600" b="1" dirty="0" smtClean="0">
                <a:solidFill>
                  <a:srgbClr val="064E83"/>
                </a:solidFill>
                <a:sym typeface="Wingdings" panose="05000000000000000000" pitchFamily="2" charset="2"/>
              </a:rPr>
              <a:t> C, </a:t>
            </a:r>
            <a:r>
              <a:rPr lang="en-GB" sz="1600" dirty="0" smtClean="0">
                <a:solidFill>
                  <a:srgbClr val="064E83"/>
                </a:solidFill>
                <a:sym typeface="Wingdings" panose="05000000000000000000" pitchFamily="2" charset="2"/>
              </a:rPr>
              <a:t>and</a:t>
            </a:r>
            <a:r>
              <a:rPr lang="en-GB" sz="1600" b="1" dirty="0" smtClean="0">
                <a:solidFill>
                  <a:srgbClr val="064E83"/>
                </a:solidFill>
                <a:sym typeface="Wingdings" panose="05000000000000000000" pitchFamily="2" charset="2"/>
              </a:rPr>
              <a:t> </a:t>
            </a:r>
            <a:r>
              <a:rPr lang="en-GB" sz="1600" dirty="0" smtClean="0">
                <a:solidFill>
                  <a:srgbClr val="064E83"/>
                </a:solidFill>
              </a:rPr>
              <a:t>the rest is straightforward in the Finite-Volume Module of IFS: taking d/</a:t>
            </a:r>
            <a:r>
              <a:rPr lang="en-GB" sz="1600" dirty="0" err="1" smtClean="0">
                <a:solidFill>
                  <a:srgbClr val="064E83"/>
                </a:solidFill>
              </a:rPr>
              <a:t>dt</a:t>
            </a:r>
            <a:r>
              <a:rPr lang="en-GB" sz="1600" dirty="0" smtClean="0">
                <a:solidFill>
                  <a:srgbClr val="064E83"/>
                </a:solidFill>
              </a:rPr>
              <a:t> of the perturbation form of the gas law, and integrating it consistently with all other dependent variables  leads to the elliptic Helmholtz equation for pressure perturbation, the solution of which essentially completes the time step. </a:t>
            </a:r>
            <a:endParaRPr lang="en-GB" sz="1600" dirty="0">
              <a:solidFill>
                <a:srgbClr val="064E83"/>
              </a:solidFill>
            </a:endParaRPr>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698" y="670523"/>
            <a:ext cx="55530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645" y="4552706"/>
            <a:ext cx="37909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Brace 4"/>
          <p:cNvSpPr/>
          <p:nvPr/>
        </p:nvSpPr>
        <p:spPr>
          <a:xfrm rot="16200000" flipH="1">
            <a:off x="4254206" y="3105048"/>
            <a:ext cx="166036" cy="2298359"/>
          </a:xfrm>
          <a:prstGeom prst="rightBrace">
            <a:avLst>
              <a:gd name="adj1" fmla="val 0"/>
              <a:gd name="adj2" fmla="val 46937"/>
            </a:avLst>
          </a:prstGeom>
          <a:solidFill>
            <a:schemeClr val="bg1"/>
          </a:solid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8947" y="3130384"/>
            <a:ext cx="53625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2545" y="4776586"/>
            <a:ext cx="1531188" cy="369332"/>
          </a:xfrm>
          <a:prstGeom prst="rect">
            <a:avLst/>
          </a:prstGeom>
          <a:noFill/>
        </p:spPr>
        <p:txBody>
          <a:bodyPr wrap="none" rtlCol="0">
            <a:spAutoFit/>
          </a:bodyPr>
          <a:lstStyle/>
          <a:p>
            <a:r>
              <a:rPr lang="en-US" dirty="0" smtClean="0">
                <a:solidFill>
                  <a:srgbClr val="064E83"/>
                </a:solidFill>
              </a:rPr>
              <a:t>Poisson BVP</a:t>
            </a:r>
            <a:endParaRPr lang="en-US" dirty="0">
              <a:solidFill>
                <a:srgbClr val="064E83"/>
              </a:solidFill>
            </a:endParaRPr>
          </a:p>
        </p:txBody>
      </p:sp>
      <p:sp>
        <p:nvSpPr>
          <p:cNvPr id="6" name="TextBox 5"/>
          <p:cNvSpPr txBox="1"/>
          <p:nvPr/>
        </p:nvSpPr>
        <p:spPr>
          <a:xfrm>
            <a:off x="6550560" y="4758749"/>
            <a:ext cx="2249334" cy="369332"/>
          </a:xfrm>
          <a:prstGeom prst="rect">
            <a:avLst/>
          </a:prstGeom>
          <a:noFill/>
        </p:spPr>
        <p:txBody>
          <a:bodyPr wrap="none" rtlCol="0">
            <a:spAutoFit/>
          </a:bodyPr>
          <a:lstStyle/>
          <a:p>
            <a:r>
              <a:rPr lang="en-US" dirty="0" smtClean="0">
                <a:solidFill>
                  <a:srgbClr val="064E83"/>
                </a:solidFill>
              </a:rPr>
              <a:t>a common molecule</a:t>
            </a:r>
            <a:endParaRPr lang="en-US" dirty="0">
              <a:solidFill>
                <a:srgbClr val="064E83"/>
              </a:solidFill>
            </a:endParaRPr>
          </a:p>
        </p:txBody>
      </p:sp>
    </p:spTree>
    <p:extLst>
      <p:ext uri="{BB962C8B-B14F-4D97-AF65-F5344CB8AC3E}">
        <p14:creationId xmlns:p14="http://schemas.microsoft.com/office/powerpoint/2010/main" val="399062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892" y="197712"/>
            <a:ext cx="1172205" cy="369332"/>
          </a:xfrm>
        </p:spPr>
        <p:txBody>
          <a:bodyPr/>
          <a:lstStyle/>
          <a:p>
            <a:r>
              <a:rPr lang="en-US" dirty="0" smtClean="0"/>
              <a:t>Results</a:t>
            </a:r>
            <a:endParaRPr lang="en-US" dirty="0"/>
          </a:p>
        </p:txBody>
      </p:sp>
      <p:sp>
        <p:nvSpPr>
          <p:cNvPr id="4" name="Slide Number Placeholder 3"/>
          <p:cNvSpPr>
            <a:spLocks noGrp="1"/>
          </p:cNvSpPr>
          <p:nvPr>
            <p:ph type="sldNum" sz="quarter" idx="10"/>
          </p:nvPr>
        </p:nvSpPr>
        <p:spPr/>
        <p:txBody>
          <a:bodyPr/>
          <a:lstStyle/>
          <a:p>
            <a:fld id="{6B3B0B0F-E794-1244-9699-107C60B9C23A}" type="slidenum">
              <a:rPr lang="en-US" smtClean="0"/>
              <a:pPr/>
              <a:t>11</a:t>
            </a:fld>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804863"/>
            <a:ext cx="817245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88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12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692" y="3503084"/>
            <a:ext cx="7223195" cy="231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582" y="671227"/>
            <a:ext cx="7621509" cy="259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02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13</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751" y="5467631"/>
            <a:ext cx="7475838" cy="84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989" y="24713"/>
            <a:ext cx="3717642" cy="544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5401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14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5" y="92418"/>
            <a:ext cx="812482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43" y="3314982"/>
            <a:ext cx="81534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0088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68" y="1807422"/>
            <a:ext cx="9116764" cy="1772793"/>
          </a:xfrm>
          <a:prstGeom prst="rect">
            <a:avLst/>
          </a:prstGeom>
        </p:spPr>
        <p:txBody>
          <a:bodyPr wrap="square">
            <a:spAutoFit/>
          </a:bodyPr>
          <a:lstStyle/>
          <a:p>
            <a:pPr>
              <a:spcBef>
                <a:spcPct val="20000"/>
              </a:spcBef>
              <a:defRPr/>
            </a:pPr>
            <a:r>
              <a:rPr lang="en-GB" sz="1800" kern="0" dirty="0" smtClean="0">
                <a:solidFill>
                  <a:schemeClr val="accent1">
                    <a:lumMod val="50000"/>
                  </a:schemeClr>
                </a:solidFill>
                <a:latin typeface="Arial" panose="020B0604020202020204" pitchFamily="34" charset="0"/>
                <a:cs typeface="Arial" panose="020B0604020202020204" pitchFamily="34" charset="0"/>
              </a:rPr>
              <a:t> </a:t>
            </a:r>
          </a:p>
          <a:p>
            <a:pPr>
              <a:lnSpc>
                <a:spcPct val="150000"/>
              </a:lnSpc>
              <a:spcBef>
                <a:spcPct val="20000"/>
              </a:spcBef>
              <a:defRPr/>
            </a:pPr>
            <a:endParaRPr lang="en-GB" kern="0" dirty="0" smtClean="0">
              <a:solidFill>
                <a:schemeClr val="accent1">
                  <a:lumMod val="50000"/>
                </a:schemeClr>
              </a:solidFill>
              <a:latin typeface="Arial" panose="020B0604020202020204" pitchFamily="34" charset="0"/>
              <a:cs typeface="Arial" panose="020B0604020202020204" pitchFamily="34" charset="0"/>
            </a:endParaRPr>
          </a:p>
          <a:p>
            <a:pPr marL="285750" indent="-285750">
              <a:spcBef>
                <a:spcPct val="20000"/>
              </a:spcBef>
              <a:buFont typeface="Arial" panose="020B0604020202020204" pitchFamily="34" charset="0"/>
              <a:buChar char="•"/>
              <a:defRPr/>
            </a:pPr>
            <a:endParaRPr lang="en-GB" kern="0" dirty="0">
              <a:solidFill>
                <a:schemeClr val="accent1">
                  <a:lumMod val="50000"/>
                </a:schemeClr>
              </a:solidFill>
              <a:latin typeface="Arial" panose="020B0604020202020204" pitchFamily="34" charset="0"/>
              <a:cs typeface="Arial" panose="020B0604020202020204" pitchFamily="34" charset="0"/>
            </a:endParaRPr>
          </a:p>
          <a:p>
            <a:pPr>
              <a:spcBef>
                <a:spcPct val="20000"/>
              </a:spcBef>
              <a:defRPr/>
            </a:pPr>
            <a:endParaRPr lang="en-US" sz="1800" kern="0" dirty="0">
              <a:solidFill>
                <a:schemeClr val="accent1">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0" y="-48084"/>
            <a:ext cx="3221728" cy="99174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967" y="0"/>
            <a:ext cx="1066800" cy="685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1915" y="26300"/>
            <a:ext cx="843534" cy="685800"/>
          </a:xfrm>
          <a:prstGeom prst="rect">
            <a:avLst/>
          </a:prstGeom>
        </p:spPr>
      </p:pic>
      <p:sp>
        <p:nvSpPr>
          <p:cNvPr id="17" name="Content Placeholder 2"/>
          <p:cNvSpPr txBox="1">
            <a:spLocks/>
          </p:cNvSpPr>
          <p:nvPr/>
        </p:nvSpPr>
        <p:spPr bwMode="auto">
          <a:xfrm>
            <a:off x="395536" y="6256514"/>
            <a:ext cx="8439150" cy="486292"/>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lvl1pPr marL="290513" indent="-290513" algn="l" defTabSz="762000" rtl="0" eaLnBrk="0" fontAlgn="base" hangingPunct="0">
              <a:lnSpc>
                <a:spcPts val="3000"/>
              </a:lnSpc>
              <a:spcBef>
                <a:spcPct val="0"/>
              </a:spcBef>
              <a:spcAft>
                <a:spcPts val="1000"/>
              </a:spcAft>
              <a:buClr>
                <a:schemeClr val="hlink"/>
              </a:buClr>
              <a:buSzPct val="100000"/>
              <a:buFont typeface="Wingdings" pitchFamily="2" charset="2"/>
              <a:buChar char="t"/>
              <a:defRPr sz="2200" b="1">
                <a:solidFill>
                  <a:schemeClr val="tx1"/>
                </a:solidFill>
                <a:latin typeface="+mn-lt"/>
                <a:ea typeface="+mn-ea"/>
                <a:cs typeface="+mn-cs"/>
              </a:defRPr>
            </a:lvl1pPr>
            <a:lvl2pPr marL="766763" indent="-285750" algn="l" defTabSz="762000" rtl="0" eaLnBrk="0" fontAlgn="base" hangingPunct="0">
              <a:lnSpc>
                <a:spcPts val="3000"/>
              </a:lnSpc>
              <a:spcBef>
                <a:spcPct val="0"/>
              </a:spcBef>
              <a:spcAft>
                <a:spcPts val="1000"/>
              </a:spcAft>
              <a:buClr>
                <a:schemeClr val="tx1"/>
              </a:buClr>
              <a:buSzPct val="100000"/>
              <a:buFont typeface="Wingdings" pitchFamily="2" charset="2"/>
              <a:buChar char="t"/>
              <a:defRPr sz="2200" b="1">
                <a:solidFill>
                  <a:srgbClr val="114FFB"/>
                </a:solidFill>
                <a:latin typeface="+mn-lt"/>
              </a:defRPr>
            </a:lvl2pPr>
            <a:lvl3pPr marL="1300163" indent="-342900" algn="l" defTabSz="762000" rtl="0" eaLnBrk="0" fontAlgn="base" hangingPunct="0">
              <a:lnSpc>
                <a:spcPts val="2600"/>
              </a:lnSpc>
              <a:spcBef>
                <a:spcPct val="0"/>
              </a:spcBef>
              <a:spcAft>
                <a:spcPts val="800"/>
              </a:spcAft>
              <a:buClr>
                <a:schemeClr val="bg2"/>
              </a:buClr>
              <a:buSzPct val="100000"/>
              <a:buFont typeface="Wingdings" pitchFamily="2" charset="2"/>
              <a:buChar char="è"/>
              <a:defRPr sz="2200">
                <a:solidFill>
                  <a:srgbClr val="114FFB"/>
                </a:solidFill>
                <a:latin typeface="+mn-lt"/>
              </a:defRPr>
            </a:lvl3pPr>
            <a:lvl4pPr marL="17192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4pPr>
            <a:lvl5pPr marL="21383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5pPr>
            <a:lvl6pPr marL="2595563" indent="-228600" algn="l" defTabSz="762000" rtl="0" fontAlgn="base">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6pPr>
            <a:lvl7pPr marL="3052763" indent="-228600" algn="l" defTabSz="762000" rtl="0" fontAlgn="base">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7pPr>
            <a:lvl8pPr marL="3509963" indent="-228600" algn="l" defTabSz="762000" rtl="0" fontAlgn="base">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8pPr>
            <a:lvl9pPr marL="3967163" indent="-228600" algn="l" defTabSz="762000" rtl="0" fontAlgn="base">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9pPr>
          </a:lstStyle>
          <a:p>
            <a:pPr marL="0" indent="0">
              <a:lnSpc>
                <a:spcPct val="100000"/>
              </a:lnSpc>
              <a:buFont typeface="Wingdings" pitchFamily="2" charset="2"/>
              <a:buNone/>
            </a:pPr>
            <a:r>
              <a:rPr lang="en-GB" sz="1400" b="0" kern="0" dirty="0" smtClean="0">
                <a:solidFill>
                  <a:srgbClr val="002060"/>
                </a:solidFill>
              </a:rPr>
              <a:t>The research leading to these results has received funding from the European Research Council under the European Union’s Seventh Framework Programme (FP7/2012/ERC Grant agreement no. 320375) </a:t>
            </a:r>
            <a:endParaRPr lang="en-GB" sz="1400" b="0" kern="0" dirty="0">
              <a:solidFill>
                <a:srgbClr val="002060"/>
              </a:solidFill>
            </a:endParaRPr>
          </a:p>
        </p:txBody>
      </p:sp>
      <p:sp>
        <p:nvSpPr>
          <p:cNvPr id="13" name="TextBox 12"/>
          <p:cNvSpPr txBox="1"/>
          <p:nvPr/>
        </p:nvSpPr>
        <p:spPr>
          <a:xfrm>
            <a:off x="183648" y="1919525"/>
            <a:ext cx="8929048" cy="1077218"/>
          </a:xfrm>
          <a:prstGeom prst="rect">
            <a:avLst/>
          </a:prstGeom>
          <a:noFill/>
        </p:spPr>
        <p:txBody>
          <a:bodyPr wrap="square" rtlCol="0">
            <a:spAutoFit/>
          </a:bodyPr>
          <a:lstStyle/>
          <a:p>
            <a:r>
              <a:rPr lang="en-GB" sz="1600" dirty="0">
                <a:solidFill>
                  <a:srgbClr val="064E83"/>
                </a:solidFill>
              </a:rPr>
              <a:t>T</a:t>
            </a:r>
            <a:r>
              <a:rPr lang="en-GB" sz="1600" dirty="0" smtClean="0">
                <a:solidFill>
                  <a:srgbClr val="064E83"/>
                </a:solidFill>
              </a:rPr>
              <a:t>he perturbation formulation</a:t>
            </a:r>
            <a:r>
              <a:rPr lang="en-GB" sz="1600" dirty="0">
                <a:solidFill>
                  <a:srgbClr val="064E83"/>
                </a:solidFill>
              </a:rPr>
              <a:t> </a:t>
            </a:r>
            <a:r>
              <a:rPr lang="en-GB" sz="1600" dirty="0" smtClean="0">
                <a:solidFill>
                  <a:srgbClr val="064E83"/>
                </a:solidFill>
              </a:rPr>
              <a:t>offers: increased accuracy due to extending the trapezoidal rule on the convective derivative of the ambient velocity and generalised </a:t>
            </a:r>
            <a:r>
              <a:rPr lang="en-GB" sz="1600" dirty="0" err="1" smtClean="0">
                <a:solidFill>
                  <a:srgbClr val="064E83"/>
                </a:solidFill>
              </a:rPr>
              <a:t>vectorial</a:t>
            </a:r>
            <a:r>
              <a:rPr lang="en-GB" sz="1600" dirty="0" smtClean="0">
                <a:solidFill>
                  <a:srgbClr val="064E83"/>
                </a:solidFill>
              </a:rPr>
              <a:t> buoyancy; efficiency gains by preconditioning the solution procedure with arbitrary balanced states;  and facilitated generalisations of geometry and physics.  </a:t>
            </a:r>
            <a:endParaRPr lang="en-GB" sz="1600" dirty="0">
              <a:solidFill>
                <a:srgbClr val="064E83"/>
              </a:solidFill>
            </a:endParaRPr>
          </a:p>
        </p:txBody>
      </p:sp>
      <p:sp>
        <p:nvSpPr>
          <p:cNvPr id="14" name="Rectangle 13"/>
          <p:cNvSpPr/>
          <p:nvPr/>
        </p:nvSpPr>
        <p:spPr>
          <a:xfrm>
            <a:off x="220720" y="3580215"/>
            <a:ext cx="8929047" cy="1815882"/>
          </a:xfrm>
          <a:prstGeom prst="rect">
            <a:avLst/>
          </a:prstGeom>
        </p:spPr>
        <p:txBody>
          <a:bodyPr wrap="square">
            <a:spAutoFit/>
          </a:bodyPr>
          <a:lstStyle/>
          <a:p>
            <a:r>
              <a:rPr lang="en-US" sz="1600" dirty="0">
                <a:solidFill>
                  <a:srgbClr val="064E83"/>
                </a:solidFill>
              </a:rPr>
              <a:t>W</a:t>
            </a:r>
            <a:r>
              <a:rPr lang="en-US" sz="1600" dirty="0" smtClean="0">
                <a:solidFill>
                  <a:srgbClr val="064E83"/>
                </a:solidFill>
              </a:rPr>
              <a:t>e exploited </a:t>
            </a:r>
            <a:r>
              <a:rPr lang="en-US" sz="1600" dirty="0">
                <a:solidFill>
                  <a:srgbClr val="064E83"/>
                </a:solidFill>
              </a:rPr>
              <a:t>a pristine approach </a:t>
            </a:r>
            <a:r>
              <a:rPr lang="en-US" sz="1600" dirty="0" smtClean="0">
                <a:solidFill>
                  <a:srgbClr val="064E83"/>
                </a:solidFill>
              </a:rPr>
              <a:t>with perturbations </a:t>
            </a:r>
            <a:r>
              <a:rPr lang="en-US" sz="1600" dirty="0">
                <a:solidFill>
                  <a:srgbClr val="064E83"/>
                </a:solidFill>
              </a:rPr>
              <a:t>defined </a:t>
            </a:r>
            <a:r>
              <a:rPr lang="en-US" sz="1600" dirty="0" smtClean="0">
                <a:solidFill>
                  <a:srgbClr val="064E83"/>
                </a:solidFill>
              </a:rPr>
              <a:t>about the </a:t>
            </a:r>
            <a:r>
              <a:rPr lang="en-US" sz="1600" dirty="0">
                <a:solidFill>
                  <a:srgbClr val="064E83"/>
                </a:solidFill>
              </a:rPr>
              <a:t>solutions of the </a:t>
            </a:r>
            <a:r>
              <a:rPr lang="en-US" sz="1600" dirty="0" smtClean="0">
                <a:solidFill>
                  <a:srgbClr val="064E83"/>
                </a:solidFill>
              </a:rPr>
              <a:t>generic PDEs. </a:t>
            </a:r>
            <a:r>
              <a:rPr lang="en-US" sz="1600" dirty="0">
                <a:solidFill>
                  <a:srgbClr val="064E83"/>
                </a:solidFill>
              </a:rPr>
              <a:t>However, the </a:t>
            </a:r>
            <a:r>
              <a:rPr lang="en-US" sz="1600" dirty="0" smtClean="0">
                <a:solidFill>
                  <a:srgbClr val="064E83"/>
                </a:solidFill>
              </a:rPr>
              <a:t>resulting apparatus is equally </a:t>
            </a:r>
            <a:r>
              <a:rPr lang="en-US" sz="1600" dirty="0">
                <a:solidFill>
                  <a:srgbClr val="064E83"/>
                </a:solidFill>
              </a:rPr>
              <a:t>applicable to approximate ambient </a:t>
            </a:r>
            <a:r>
              <a:rPr lang="en-US" sz="1600" dirty="0" smtClean="0">
                <a:solidFill>
                  <a:srgbClr val="064E83"/>
                </a:solidFill>
              </a:rPr>
              <a:t>states constructed </a:t>
            </a:r>
            <a:r>
              <a:rPr lang="en-US" sz="1600" dirty="0">
                <a:solidFill>
                  <a:srgbClr val="064E83"/>
                </a:solidFill>
              </a:rPr>
              <a:t>based on alternative or surrogate models and/or </a:t>
            </a:r>
            <a:r>
              <a:rPr lang="en-US" sz="1600" dirty="0" smtClean="0">
                <a:solidFill>
                  <a:srgbClr val="064E83"/>
                </a:solidFill>
              </a:rPr>
              <a:t>data. The latter may require inclusion </a:t>
            </a:r>
            <a:r>
              <a:rPr lang="en-US" sz="1600" dirty="0">
                <a:solidFill>
                  <a:srgbClr val="064E83"/>
                </a:solidFill>
              </a:rPr>
              <a:t>of additional forcing </a:t>
            </a:r>
            <a:r>
              <a:rPr lang="en-US" sz="1600" dirty="0" smtClean="0">
                <a:solidFill>
                  <a:srgbClr val="064E83"/>
                </a:solidFill>
              </a:rPr>
              <a:t>terms, but will </a:t>
            </a:r>
            <a:r>
              <a:rPr lang="en-US" sz="1600" dirty="0">
                <a:solidFill>
                  <a:srgbClr val="064E83"/>
                </a:solidFill>
              </a:rPr>
              <a:t>not affect the </a:t>
            </a:r>
            <a:r>
              <a:rPr lang="en-US" sz="1600" dirty="0" smtClean="0">
                <a:solidFill>
                  <a:srgbClr val="064E83"/>
                </a:solidFill>
              </a:rPr>
              <a:t>machinery of </a:t>
            </a:r>
            <a:r>
              <a:rPr lang="en-US" sz="1600" dirty="0">
                <a:solidFill>
                  <a:srgbClr val="064E83"/>
                </a:solidFill>
              </a:rPr>
              <a:t>the </a:t>
            </a:r>
            <a:r>
              <a:rPr lang="en-US" sz="1600" dirty="0" smtClean="0">
                <a:solidFill>
                  <a:srgbClr val="064E83"/>
                </a:solidFill>
              </a:rPr>
              <a:t>semi-implicit integrators </a:t>
            </a:r>
            <a:r>
              <a:rPr lang="en-US" sz="1600" dirty="0">
                <a:solidFill>
                  <a:srgbClr val="064E83"/>
                </a:solidFill>
              </a:rPr>
              <a:t>and the BVP coefficients. </a:t>
            </a:r>
            <a:r>
              <a:rPr lang="en-US" sz="1600" dirty="0" smtClean="0">
                <a:solidFill>
                  <a:srgbClr val="064E83"/>
                </a:solidFill>
              </a:rPr>
              <a:t>Consequently, the new solvers enable </a:t>
            </a:r>
            <a:r>
              <a:rPr lang="en-US" sz="1600" dirty="0">
                <a:solidFill>
                  <a:srgbClr val="064E83"/>
                </a:solidFill>
              </a:rPr>
              <a:t>the development of new </a:t>
            </a:r>
            <a:r>
              <a:rPr lang="en-US" sz="1600" dirty="0" smtClean="0">
                <a:solidFill>
                  <a:srgbClr val="064E83"/>
                </a:solidFill>
              </a:rPr>
              <a:t>multilevel methods</a:t>
            </a:r>
            <a:r>
              <a:rPr lang="en-US" sz="1600" dirty="0">
                <a:solidFill>
                  <a:srgbClr val="064E83"/>
                </a:solidFill>
              </a:rPr>
              <a:t>, time parallel and/or hardware-failure resilient algorithms </a:t>
            </a:r>
            <a:r>
              <a:rPr lang="en-US" sz="1600" dirty="0" smtClean="0">
                <a:solidFill>
                  <a:srgbClr val="064E83"/>
                </a:solidFill>
              </a:rPr>
              <a:t>as well </a:t>
            </a:r>
            <a:r>
              <a:rPr lang="en-US" sz="1600" dirty="0">
                <a:solidFill>
                  <a:srgbClr val="064E83"/>
                </a:solidFill>
              </a:rPr>
              <a:t>as blending with novel data-informed approaches</a:t>
            </a:r>
            <a:r>
              <a:rPr lang="en-US" sz="1600" dirty="0"/>
              <a:t>.</a:t>
            </a:r>
            <a:endParaRPr lang="en-US" sz="1600" dirty="0">
              <a:solidFill>
                <a:srgbClr val="064E83"/>
              </a:solidFill>
            </a:endParaRPr>
          </a:p>
        </p:txBody>
      </p:sp>
    </p:spTree>
    <p:extLst>
      <p:ext uri="{BB962C8B-B14F-4D97-AF65-F5344CB8AC3E}">
        <p14:creationId xmlns:p14="http://schemas.microsoft.com/office/powerpoint/2010/main" val="359411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a:t>
            </a:r>
          </a:p>
          <a:p>
            <a:endParaRPr lang="en-US" dirty="0"/>
          </a:p>
        </p:txBody>
      </p:sp>
      <p:sp>
        <p:nvSpPr>
          <p:cNvPr id="4" name="TextBox 3"/>
          <p:cNvSpPr txBox="1"/>
          <p:nvPr/>
        </p:nvSpPr>
        <p:spPr>
          <a:xfrm>
            <a:off x="1408670" y="1066800"/>
            <a:ext cx="3262432" cy="1015663"/>
          </a:xfrm>
          <a:prstGeom prst="rect">
            <a:avLst/>
          </a:prstGeom>
          <a:noFill/>
        </p:spPr>
        <p:txBody>
          <a:bodyPr wrap="none" rtlCol="0">
            <a:spAutoFit/>
          </a:bodyPr>
          <a:lstStyle/>
          <a:p>
            <a:r>
              <a:rPr lang="en-US" sz="6000" dirty="0" smtClean="0">
                <a:solidFill>
                  <a:srgbClr val="FF0000"/>
                </a:solidFill>
              </a:rPr>
              <a:t>EXTRAS</a:t>
            </a:r>
            <a:endParaRPr lang="en-US" sz="6000" dirty="0">
              <a:solidFill>
                <a:srgbClr val="FF0000"/>
              </a:solidFill>
            </a:endParaRPr>
          </a:p>
        </p:txBody>
      </p:sp>
    </p:spTree>
    <p:extLst>
      <p:ext uri="{BB962C8B-B14F-4D97-AF65-F5344CB8AC3E}">
        <p14:creationId xmlns:p14="http://schemas.microsoft.com/office/powerpoint/2010/main" val="2048752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17</a:t>
            </a:fld>
            <a:endParaRPr lang="en-US" dirty="0"/>
          </a:p>
        </p:txBody>
      </p:sp>
      <p:sp>
        <p:nvSpPr>
          <p:cNvPr id="5" name="TextBox 4"/>
          <p:cNvSpPr txBox="1"/>
          <p:nvPr/>
        </p:nvSpPr>
        <p:spPr>
          <a:xfrm>
            <a:off x="250625" y="137548"/>
            <a:ext cx="3264472" cy="338554"/>
          </a:xfrm>
          <a:prstGeom prst="rect">
            <a:avLst/>
          </a:prstGeom>
          <a:noFill/>
        </p:spPr>
        <p:txBody>
          <a:bodyPr wrap="square" rtlCol="0">
            <a:spAutoFit/>
          </a:bodyPr>
          <a:lstStyle/>
          <a:p>
            <a:r>
              <a:rPr lang="en-US" sz="1600" i="1" dirty="0" smtClean="0">
                <a:solidFill>
                  <a:srgbClr val="064E83"/>
                </a:solidFill>
                <a:cs typeface="Times New Roman" pitchFamily="18" charset="0"/>
                <a:sym typeface="Wingdings" panose="05000000000000000000" pitchFamily="2" charset="2"/>
              </a:rPr>
              <a:t>Step 3: formulating linear problem</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95" y="627388"/>
            <a:ext cx="11239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06" y="932188"/>
            <a:ext cx="16383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722" y="1240649"/>
            <a:ext cx="45339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967359" y="1245128"/>
            <a:ext cx="547738" cy="400110"/>
          </a:xfrm>
          <a:prstGeom prst="rect">
            <a:avLst/>
          </a:prstGeom>
          <a:noFill/>
        </p:spPr>
        <p:txBody>
          <a:bodyPr wrap="square" rtlCol="0">
            <a:spAutoFit/>
          </a:bodyPr>
          <a:lstStyle/>
          <a:p>
            <a:r>
              <a:rPr lang="en-US" sz="2000" i="1" dirty="0" smtClean="0">
                <a:solidFill>
                  <a:srgbClr val="064E83"/>
                </a:solidFill>
                <a:cs typeface="Times New Roman" pitchFamily="18" charset="0"/>
                <a:sym typeface="Wingdings" panose="05000000000000000000" pitchFamily="2" charset="2"/>
              </a:rPr>
              <a:t> </a:t>
            </a:r>
            <a:endParaRPr lang="en-US" sz="2000" i="1" dirty="0">
              <a:solidFill>
                <a:srgbClr val="064E83"/>
              </a:solidFill>
              <a:cs typeface="Times New Roman" pitchFamily="18" charset="0"/>
            </a:endParaRPr>
          </a:p>
        </p:txBody>
      </p:sp>
      <p:sp>
        <p:nvSpPr>
          <p:cNvPr id="12" name="TextBox 11"/>
          <p:cNvSpPr txBox="1"/>
          <p:nvPr/>
        </p:nvSpPr>
        <p:spPr>
          <a:xfrm>
            <a:off x="4873834" y="731746"/>
            <a:ext cx="1887676" cy="338554"/>
          </a:xfrm>
          <a:prstGeom prst="rect">
            <a:avLst/>
          </a:prstGeom>
          <a:noFill/>
        </p:spPr>
        <p:txBody>
          <a:bodyPr wrap="square" rtlCol="0">
            <a:spAutoFit/>
          </a:bodyPr>
          <a:lstStyle/>
          <a:p>
            <a:r>
              <a:rPr lang="en-US" sz="1600" i="1" dirty="0">
                <a:solidFill>
                  <a:srgbClr val="064E83"/>
                </a:solidFill>
                <a:cs typeface="Times New Roman" pitchFamily="18" charset="0"/>
                <a:sym typeface="Wingdings" panose="05000000000000000000" pitchFamily="2" charset="2"/>
              </a:rPr>
              <a:t>h</a:t>
            </a:r>
            <a:r>
              <a:rPr lang="en-US" sz="1600" i="1" dirty="0" smtClean="0">
                <a:solidFill>
                  <a:srgbClr val="064E83"/>
                </a:solidFill>
                <a:cs typeface="Times New Roman" pitchFamily="18" charset="0"/>
                <a:sym typeface="Wingdings" panose="05000000000000000000" pitchFamily="2" charset="2"/>
              </a:rPr>
              <a:t>elpful notations </a:t>
            </a:r>
          </a:p>
        </p:txBody>
      </p:sp>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34" y="1773073"/>
            <a:ext cx="52768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000" y="2269363"/>
            <a:ext cx="52578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605784" y="2302670"/>
            <a:ext cx="547738" cy="400110"/>
          </a:xfrm>
          <a:prstGeom prst="rect">
            <a:avLst/>
          </a:prstGeom>
          <a:noFill/>
        </p:spPr>
        <p:txBody>
          <a:bodyPr wrap="square" rtlCol="0">
            <a:spAutoFit/>
          </a:bodyPr>
          <a:lstStyle/>
          <a:p>
            <a:r>
              <a:rPr lang="en-US" sz="2000" i="1" dirty="0" smtClean="0">
                <a:solidFill>
                  <a:srgbClr val="064E83"/>
                </a:solidFill>
                <a:cs typeface="Times New Roman" pitchFamily="18" charset="0"/>
                <a:sym typeface="Wingdings" panose="05000000000000000000" pitchFamily="2" charset="2"/>
              </a:rPr>
              <a:t> </a:t>
            </a:r>
            <a:endParaRPr lang="en-US" sz="2000" i="1" dirty="0">
              <a:solidFill>
                <a:srgbClr val="064E83"/>
              </a:solidFill>
              <a:cs typeface="Times New Roman" pitchFamily="18" charset="0"/>
            </a:endParaRPr>
          </a:p>
        </p:txBody>
      </p:sp>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3522" y="2174112"/>
            <a:ext cx="28765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879653" y="1774002"/>
            <a:ext cx="547738" cy="400110"/>
          </a:xfrm>
          <a:prstGeom prst="rect">
            <a:avLst/>
          </a:prstGeom>
          <a:noFill/>
        </p:spPr>
        <p:txBody>
          <a:bodyPr wrap="square" rtlCol="0">
            <a:spAutoFit/>
          </a:bodyPr>
          <a:lstStyle/>
          <a:p>
            <a:r>
              <a:rPr lang="en-US" sz="2000" i="1" dirty="0" smtClean="0">
                <a:solidFill>
                  <a:srgbClr val="064E83"/>
                </a:solidFill>
                <a:cs typeface="Times New Roman" pitchFamily="18" charset="0"/>
                <a:sym typeface="Wingdings" panose="05000000000000000000" pitchFamily="2" charset="2"/>
              </a:rPr>
              <a:t> </a:t>
            </a:r>
            <a:endParaRPr lang="en-US" sz="2000" i="1" dirty="0">
              <a:solidFill>
                <a:srgbClr val="064E83"/>
              </a:solidFill>
              <a:cs typeface="Times New Roman" pitchFamily="18" charset="0"/>
            </a:endParaRPr>
          </a:p>
        </p:txBody>
      </p:sp>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559" y="3143619"/>
            <a:ext cx="53149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239618" y="2783588"/>
            <a:ext cx="5340554" cy="338554"/>
          </a:xfrm>
          <a:prstGeom prst="rect">
            <a:avLst/>
          </a:prstGeom>
          <a:noFill/>
        </p:spPr>
        <p:txBody>
          <a:bodyPr wrap="square" rtlCol="0">
            <a:spAutoFit/>
          </a:bodyPr>
          <a:lstStyle/>
          <a:p>
            <a:r>
              <a:rPr lang="en-US" sz="1600" i="1" dirty="0">
                <a:solidFill>
                  <a:srgbClr val="064E83"/>
                </a:solidFill>
                <a:cs typeface="Times New Roman" pitchFamily="18" charset="0"/>
                <a:sym typeface="Wingdings" panose="05000000000000000000" pitchFamily="2" charset="2"/>
              </a:rPr>
              <a:t>t</a:t>
            </a:r>
            <a:r>
              <a:rPr lang="en-US" sz="1600" i="1" dirty="0" smtClean="0">
                <a:solidFill>
                  <a:srgbClr val="064E83"/>
                </a:solidFill>
                <a:cs typeface="Times New Roman" pitchFamily="18" charset="0"/>
                <a:sym typeface="Wingdings" panose="05000000000000000000" pitchFamily="2" charset="2"/>
              </a:rPr>
              <a:t>hus leading to the shorthand of the momentum integral </a:t>
            </a:r>
          </a:p>
        </p:txBody>
      </p:sp>
      <p:pic>
        <p:nvPicPr>
          <p:cNvPr id="615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3272" y="3972294"/>
            <a:ext cx="4188525" cy="530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572065" y="4044363"/>
            <a:ext cx="787913" cy="338554"/>
          </a:xfrm>
          <a:prstGeom prst="rect">
            <a:avLst/>
          </a:prstGeom>
          <a:noFill/>
        </p:spPr>
        <p:txBody>
          <a:bodyPr wrap="square" rtlCol="0">
            <a:spAutoFit/>
          </a:bodyPr>
          <a:lstStyle/>
          <a:p>
            <a:r>
              <a:rPr lang="en-US" sz="1600" i="1" dirty="0" smtClean="0">
                <a:solidFill>
                  <a:srgbClr val="064E83"/>
                </a:solidFill>
                <a:cs typeface="Times New Roman" pitchFamily="18" charset="0"/>
                <a:sym typeface="Wingdings" panose="05000000000000000000" pitchFamily="2" charset="2"/>
              </a:rPr>
              <a:t>where</a:t>
            </a:r>
          </a:p>
        </p:txBody>
      </p:sp>
      <p:sp>
        <p:nvSpPr>
          <p:cNvPr id="22" name="TextBox 21"/>
          <p:cNvSpPr txBox="1"/>
          <p:nvPr/>
        </p:nvSpPr>
        <p:spPr>
          <a:xfrm>
            <a:off x="696806" y="4706167"/>
            <a:ext cx="547738" cy="400110"/>
          </a:xfrm>
          <a:prstGeom prst="rect">
            <a:avLst/>
          </a:prstGeom>
          <a:noFill/>
        </p:spPr>
        <p:txBody>
          <a:bodyPr wrap="square" rtlCol="0">
            <a:spAutoFit/>
          </a:bodyPr>
          <a:lstStyle/>
          <a:p>
            <a:r>
              <a:rPr lang="en-US" sz="2000" i="1" dirty="0" smtClean="0">
                <a:solidFill>
                  <a:srgbClr val="064E83"/>
                </a:solidFill>
                <a:cs typeface="Times New Roman" pitchFamily="18" charset="0"/>
                <a:sym typeface="Wingdings" panose="05000000000000000000" pitchFamily="2" charset="2"/>
              </a:rPr>
              <a:t> </a:t>
            </a:r>
            <a:endParaRPr lang="en-US" sz="2000" i="1" dirty="0">
              <a:solidFill>
                <a:srgbClr val="064E83"/>
              </a:solidFill>
              <a:cs typeface="Times New Roman" pitchFamily="18" charset="0"/>
            </a:endParaRPr>
          </a:p>
        </p:txBody>
      </p:sp>
      <p:pic>
        <p:nvPicPr>
          <p:cNvPr id="615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2959" y="4690025"/>
            <a:ext cx="55530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11"/>
          <a:stretch>
            <a:fillRect/>
          </a:stretch>
        </p:blipFill>
        <p:spPr>
          <a:xfrm>
            <a:off x="317720" y="1271338"/>
            <a:ext cx="2397042" cy="336071"/>
          </a:xfrm>
          <a:prstGeom prst="rect">
            <a:avLst/>
          </a:prstGeom>
        </p:spPr>
      </p:pic>
      <p:pic>
        <p:nvPicPr>
          <p:cNvPr id="3" name="Picture 2"/>
          <p:cNvPicPr>
            <a:picLocks noChangeAspect="1"/>
          </p:cNvPicPr>
          <p:nvPr/>
        </p:nvPicPr>
        <p:blipFill>
          <a:blip r:embed="rId12"/>
          <a:stretch>
            <a:fillRect/>
          </a:stretch>
        </p:blipFill>
        <p:spPr>
          <a:xfrm>
            <a:off x="448069" y="6275229"/>
            <a:ext cx="5979321" cy="467336"/>
          </a:xfrm>
          <a:prstGeom prst="rect">
            <a:avLst/>
          </a:prstGeom>
        </p:spPr>
      </p:pic>
      <p:sp>
        <p:nvSpPr>
          <p:cNvPr id="6" name="TextBox 5"/>
          <p:cNvSpPr txBox="1"/>
          <p:nvPr/>
        </p:nvSpPr>
        <p:spPr>
          <a:xfrm>
            <a:off x="2603720" y="1187994"/>
            <a:ext cx="147232" cy="246221"/>
          </a:xfrm>
          <a:prstGeom prst="rect">
            <a:avLst/>
          </a:prstGeom>
          <a:noFill/>
        </p:spPr>
        <p:txBody>
          <a:bodyPr wrap="square" rtlCol="0">
            <a:spAutoFit/>
          </a:bodyPr>
          <a:lstStyle/>
          <a:p>
            <a:r>
              <a:rPr lang="en-GB" sz="1000" b="1" dirty="0" smtClean="0">
                <a:solidFill>
                  <a:srgbClr val="FF0000"/>
                </a:solidFill>
              </a:rPr>
              <a:t>1</a:t>
            </a:r>
            <a:endParaRPr lang="en-GB" sz="1000" b="1" dirty="0">
              <a:solidFill>
                <a:srgbClr val="FF0000"/>
              </a:solidFill>
            </a:endParaRPr>
          </a:p>
        </p:txBody>
      </p:sp>
    </p:spTree>
    <p:extLst>
      <p:ext uri="{BB962C8B-B14F-4D97-AF65-F5344CB8AC3E}">
        <p14:creationId xmlns:p14="http://schemas.microsoft.com/office/powerpoint/2010/main" val="3069596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18</a:t>
            </a:fld>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498" y="764821"/>
            <a:ext cx="234315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51346" y="825268"/>
            <a:ext cx="2761499" cy="338554"/>
          </a:xfrm>
          <a:prstGeom prst="rect">
            <a:avLst/>
          </a:prstGeom>
          <a:noFill/>
        </p:spPr>
        <p:txBody>
          <a:bodyPr wrap="square" rtlCol="0">
            <a:spAutoFit/>
          </a:bodyPr>
          <a:lstStyle/>
          <a:p>
            <a:r>
              <a:rPr lang="en-US" sz="1600" i="1" dirty="0">
                <a:solidFill>
                  <a:srgbClr val="064E83"/>
                </a:solidFill>
                <a:cs typeface="Times New Roman" pitchFamily="18" charset="0"/>
                <a:sym typeface="Wingdings" panose="05000000000000000000" pitchFamily="2" charset="2"/>
              </a:rPr>
              <a:t>i</a:t>
            </a:r>
            <a:r>
              <a:rPr lang="en-US" sz="1600" i="1" dirty="0" smtClean="0">
                <a:solidFill>
                  <a:srgbClr val="064E83"/>
                </a:solidFill>
                <a:cs typeface="Times New Roman" pitchFamily="18" charset="0"/>
                <a:sym typeface="Wingdings" panose="05000000000000000000" pitchFamily="2" charset="2"/>
              </a:rPr>
              <a:t>n component  notation  </a:t>
            </a:r>
          </a:p>
        </p:txBody>
      </p:sp>
      <p:sp>
        <p:nvSpPr>
          <p:cNvPr id="9" name="TextBox 8"/>
          <p:cNvSpPr txBox="1"/>
          <p:nvPr/>
        </p:nvSpPr>
        <p:spPr>
          <a:xfrm>
            <a:off x="869771" y="4979652"/>
            <a:ext cx="7105650" cy="338554"/>
          </a:xfrm>
          <a:prstGeom prst="rect">
            <a:avLst/>
          </a:prstGeom>
          <a:noFill/>
        </p:spPr>
        <p:txBody>
          <a:bodyPr wrap="square" rtlCol="0">
            <a:spAutoFit/>
          </a:bodyPr>
          <a:lstStyle/>
          <a:p>
            <a:r>
              <a:rPr lang="en-US" sz="1600" i="1" dirty="0" smtClean="0">
                <a:solidFill>
                  <a:srgbClr val="064E83"/>
                </a:solidFill>
                <a:cs typeface="Times New Roman" pitchFamily="18" charset="0"/>
                <a:sym typeface="Wingdings" panose="05000000000000000000" pitchFamily="2" charset="2"/>
              </a:rPr>
              <a:t>Which upon regrouping all the terms in the spirit of matrix-vector product   </a:t>
            </a:r>
          </a:p>
        </p:txBody>
      </p:sp>
      <p:pic>
        <p:nvPicPr>
          <p:cNvPr id="2" name="Picture 1"/>
          <p:cNvPicPr>
            <a:picLocks noChangeAspect="1"/>
          </p:cNvPicPr>
          <p:nvPr/>
        </p:nvPicPr>
        <p:blipFill>
          <a:blip r:embed="rId3"/>
          <a:stretch>
            <a:fillRect/>
          </a:stretch>
        </p:blipFill>
        <p:spPr>
          <a:xfrm>
            <a:off x="869771" y="1344722"/>
            <a:ext cx="7618138" cy="3328017"/>
          </a:xfrm>
          <a:prstGeom prst="rect">
            <a:avLst/>
          </a:prstGeom>
        </p:spPr>
      </p:pic>
    </p:spTree>
    <p:extLst>
      <p:ext uri="{BB962C8B-B14F-4D97-AF65-F5344CB8AC3E}">
        <p14:creationId xmlns:p14="http://schemas.microsoft.com/office/powerpoint/2010/main" val="4274064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19</a:t>
            </a:fld>
            <a:endParaRPr lang="en-US" dirty="0"/>
          </a:p>
        </p:txBody>
      </p:sp>
      <p:sp>
        <p:nvSpPr>
          <p:cNvPr id="6" name="TextBox 5"/>
          <p:cNvSpPr txBox="1"/>
          <p:nvPr/>
        </p:nvSpPr>
        <p:spPr>
          <a:xfrm>
            <a:off x="5925770" y="2813059"/>
            <a:ext cx="2487075" cy="584775"/>
          </a:xfrm>
          <a:prstGeom prst="rect">
            <a:avLst/>
          </a:prstGeom>
          <a:noFill/>
        </p:spPr>
        <p:txBody>
          <a:bodyPr wrap="square" rtlCol="0">
            <a:spAutoFit/>
          </a:bodyPr>
          <a:lstStyle/>
          <a:p>
            <a:r>
              <a:rPr lang="en-US" sz="1600" i="1" dirty="0">
                <a:solidFill>
                  <a:srgbClr val="064E83"/>
                </a:solidFill>
                <a:cs typeface="Times New Roman" pitchFamily="18" charset="0"/>
                <a:sym typeface="Wingdings" panose="05000000000000000000" pitchFamily="2" charset="2"/>
              </a:rPr>
              <a:t> </a:t>
            </a:r>
            <a:r>
              <a:rPr lang="en-US" sz="1600" i="1" dirty="0" smtClean="0">
                <a:solidFill>
                  <a:srgbClr val="064E83"/>
                </a:solidFill>
                <a:cs typeface="Times New Roman" pitchFamily="18" charset="0"/>
                <a:sym typeface="Wingdings" panose="05000000000000000000" pitchFamily="2" charset="2"/>
              </a:rPr>
              <a:t>reveals all entries of the </a:t>
            </a:r>
          </a:p>
          <a:p>
            <a:r>
              <a:rPr lang="en-US" sz="1600" i="1" dirty="0" smtClean="0">
                <a:solidFill>
                  <a:srgbClr val="064E83"/>
                </a:solidFill>
                <a:cs typeface="Times New Roman" pitchFamily="18" charset="0"/>
                <a:sym typeface="Wingdings" panose="05000000000000000000" pitchFamily="2" charset="2"/>
              </a:rPr>
              <a:t>linear operator </a:t>
            </a:r>
            <a:r>
              <a:rPr lang="en-US" sz="1600" b="1" dirty="0" smtClean="0">
                <a:solidFill>
                  <a:srgbClr val="064E83"/>
                </a:solidFill>
                <a:cs typeface="Times New Roman" pitchFamily="18" charset="0"/>
                <a:sym typeface="Wingdings" panose="05000000000000000000" pitchFamily="2" charset="2"/>
              </a:rPr>
              <a:t>L</a:t>
            </a:r>
            <a:r>
              <a:rPr lang="en-US" sz="1600" i="1" dirty="0" smtClean="0">
                <a:solidFill>
                  <a:srgbClr val="064E83"/>
                </a:solidFill>
                <a:cs typeface="Times New Roman" pitchFamily="18" charset="0"/>
                <a:sym typeface="Wingdings" panose="05000000000000000000" pitchFamily="2" charset="2"/>
              </a:rPr>
              <a:t> </a:t>
            </a:r>
          </a:p>
        </p:txBody>
      </p:sp>
      <p:pic>
        <p:nvPicPr>
          <p:cNvPr id="3" name="Picture 2"/>
          <p:cNvPicPr>
            <a:picLocks noChangeAspect="1"/>
          </p:cNvPicPr>
          <p:nvPr/>
        </p:nvPicPr>
        <p:blipFill>
          <a:blip r:embed="rId2"/>
          <a:stretch>
            <a:fillRect/>
          </a:stretch>
        </p:blipFill>
        <p:spPr>
          <a:xfrm>
            <a:off x="226219" y="49052"/>
            <a:ext cx="5055264" cy="1074577"/>
          </a:xfrm>
          <a:prstGeom prst="rect">
            <a:avLst/>
          </a:prstGeom>
        </p:spPr>
      </p:pic>
      <p:pic>
        <p:nvPicPr>
          <p:cNvPr id="5" name="Picture 4"/>
          <p:cNvPicPr>
            <a:picLocks noChangeAspect="1"/>
          </p:cNvPicPr>
          <p:nvPr/>
        </p:nvPicPr>
        <p:blipFill>
          <a:blip r:embed="rId3"/>
          <a:stretch>
            <a:fillRect/>
          </a:stretch>
        </p:blipFill>
        <p:spPr>
          <a:xfrm>
            <a:off x="3966578" y="1220607"/>
            <a:ext cx="5146429" cy="1066469"/>
          </a:xfrm>
          <a:prstGeom prst="rect">
            <a:avLst/>
          </a:prstGeom>
        </p:spPr>
      </p:pic>
      <p:pic>
        <p:nvPicPr>
          <p:cNvPr id="7" name="Picture 6"/>
          <p:cNvPicPr>
            <a:picLocks noChangeAspect="1"/>
          </p:cNvPicPr>
          <p:nvPr/>
        </p:nvPicPr>
        <p:blipFill>
          <a:blip r:embed="rId4"/>
          <a:stretch>
            <a:fillRect/>
          </a:stretch>
        </p:blipFill>
        <p:spPr>
          <a:xfrm>
            <a:off x="195223" y="2368010"/>
            <a:ext cx="4911470" cy="1077477"/>
          </a:xfrm>
          <a:prstGeom prst="rect">
            <a:avLst/>
          </a:prstGeom>
        </p:spPr>
      </p:pic>
      <p:pic>
        <p:nvPicPr>
          <p:cNvPr id="8" name="Picture 7"/>
          <p:cNvPicPr>
            <a:picLocks noChangeAspect="1"/>
          </p:cNvPicPr>
          <p:nvPr/>
        </p:nvPicPr>
        <p:blipFill>
          <a:blip r:embed="rId5"/>
          <a:stretch>
            <a:fillRect/>
          </a:stretch>
        </p:blipFill>
        <p:spPr>
          <a:xfrm>
            <a:off x="619931" y="3859356"/>
            <a:ext cx="3788345" cy="1153920"/>
          </a:xfrm>
          <a:prstGeom prst="rect">
            <a:avLst/>
          </a:prstGeom>
        </p:spPr>
      </p:pic>
      <p:pic>
        <p:nvPicPr>
          <p:cNvPr id="9" name="Picture 8"/>
          <p:cNvPicPr>
            <a:picLocks noChangeAspect="1"/>
          </p:cNvPicPr>
          <p:nvPr/>
        </p:nvPicPr>
        <p:blipFill>
          <a:blip r:embed="rId6"/>
          <a:stretch>
            <a:fillRect/>
          </a:stretch>
        </p:blipFill>
        <p:spPr>
          <a:xfrm>
            <a:off x="4912963" y="3853850"/>
            <a:ext cx="3758339" cy="1153795"/>
          </a:xfrm>
          <a:prstGeom prst="rect">
            <a:avLst/>
          </a:prstGeom>
        </p:spPr>
      </p:pic>
      <p:pic>
        <p:nvPicPr>
          <p:cNvPr id="10" name="Picture 9"/>
          <p:cNvPicPr>
            <a:picLocks noChangeAspect="1"/>
          </p:cNvPicPr>
          <p:nvPr/>
        </p:nvPicPr>
        <p:blipFill>
          <a:blip r:embed="rId7"/>
          <a:stretch>
            <a:fillRect/>
          </a:stretch>
        </p:blipFill>
        <p:spPr>
          <a:xfrm>
            <a:off x="4912963" y="5098934"/>
            <a:ext cx="3758339" cy="1092217"/>
          </a:xfrm>
          <a:prstGeom prst="rect">
            <a:avLst/>
          </a:prstGeom>
        </p:spPr>
      </p:pic>
    </p:spTree>
    <p:extLst>
      <p:ext uri="{BB962C8B-B14F-4D97-AF65-F5344CB8AC3E}">
        <p14:creationId xmlns:p14="http://schemas.microsoft.com/office/powerpoint/2010/main" val="2895842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9475" y="1383677"/>
            <a:ext cx="8017768" cy="369332"/>
          </a:xfrm>
          <a:prstGeom prst="rect">
            <a:avLst/>
          </a:prstGeom>
        </p:spPr>
        <p:txBody>
          <a:bodyPr wrap="square">
            <a:spAutoFit/>
          </a:bodyPr>
          <a:lstStyle/>
          <a:p>
            <a:r>
              <a:rPr lang="en-GB" b="1" dirty="0" smtClean="0">
                <a:solidFill>
                  <a:srgbClr val="064E83"/>
                </a:solidFill>
                <a:latin typeface="Arial" pitchFamily="34" charset="0"/>
                <a:cs typeface="Arial" pitchFamily="34" charset="0"/>
              </a:rPr>
              <a:t>Aim: </a:t>
            </a:r>
            <a:r>
              <a:rPr lang="en-GB" dirty="0">
                <a:solidFill>
                  <a:srgbClr val="064E83"/>
                </a:solidFill>
                <a:latin typeface="Arial" pitchFamily="34" charset="0"/>
                <a:cs typeface="Arial" pitchFamily="34" charset="0"/>
              </a:rPr>
              <a:t> </a:t>
            </a:r>
            <a:r>
              <a:rPr lang="en-GB" dirty="0">
                <a:solidFill>
                  <a:srgbClr val="064E83"/>
                </a:solidFill>
              </a:rPr>
              <a:t>Extended predictability  of </a:t>
            </a:r>
            <a:r>
              <a:rPr lang="en-GB" dirty="0" smtClean="0">
                <a:solidFill>
                  <a:srgbClr val="064E83"/>
                </a:solidFill>
              </a:rPr>
              <a:t> the whole weather </a:t>
            </a:r>
            <a:r>
              <a:rPr lang="en-GB" dirty="0">
                <a:solidFill>
                  <a:srgbClr val="064E83"/>
                </a:solidFill>
              </a:rPr>
              <a:t>active atmosphere</a:t>
            </a:r>
          </a:p>
        </p:txBody>
      </p:sp>
      <p:sp>
        <p:nvSpPr>
          <p:cNvPr id="8" name="Rectangle 7"/>
          <p:cNvSpPr/>
          <p:nvPr/>
        </p:nvSpPr>
        <p:spPr>
          <a:xfrm>
            <a:off x="199475" y="2364817"/>
            <a:ext cx="8955050" cy="1200329"/>
          </a:xfrm>
          <a:prstGeom prst="rect">
            <a:avLst/>
          </a:prstGeom>
        </p:spPr>
        <p:txBody>
          <a:bodyPr wrap="square">
            <a:spAutoFit/>
          </a:bodyPr>
          <a:lstStyle/>
          <a:p>
            <a:pPr defTabSz="762000"/>
            <a:r>
              <a:rPr lang="en-GB" b="1" dirty="0" smtClean="0">
                <a:solidFill>
                  <a:srgbClr val="064E83"/>
                </a:solidFill>
                <a:latin typeface="Arial" pitchFamily="34" charset="0"/>
                <a:cs typeface="Arial" pitchFamily="34" charset="0"/>
              </a:rPr>
              <a:t>Premise:  </a:t>
            </a:r>
            <a:r>
              <a:rPr lang="en-GB" dirty="0">
                <a:solidFill>
                  <a:srgbClr val="064E83"/>
                </a:solidFill>
              </a:rPr>
              <a:t>The atmospheric dynamics constitutes a relatively small perturbation about dominant balances of </a:t>
            </a:r>
            <a:r>
              <a:rPr lang="en-GB" dirty="0" err="1">
                <a:solidFill>
                  <a:srgbClr val="064E83"/>
                </a:solidFill>
              </a:rPr>
              <a:t>hydrostacy</a:t>
            </a:r>
            <a:r>
              <a:rPr lang="en-GB" dirty="0">
                <a:solidFill>
                  <a:srgbClr val="064E83"/>
                </a:solidFill>
              </a:rPr>
              <a:t> and </a:t>
            </a:r>
            <a:r>
              <a:rPr lang="en-GB" dirty="0" err="1">
                <a:solidFill>
                  <a:srgbClr val="064E83"/>
                </a:solidFill>
              </a:rPr>
              <a:t>geostrophy</a:t>
            </a:r>
            <a:r>
              <a:rPr lang="en-GB" dirty="0">
                <a:solidFill>
                  <a:srgbClr val="064E83"/>
                </a:solidFill>
              </a:rPr>
              <a:t> established in effect of the Earth gravity, rotation, stably stratified thermal structure of its atmosphere and the incoming flux of solar energy.</a:t>
            </a:r>
            <a:endParaRPr lang="en-US" dirty="0">
              <a:solidFill>
                <a:srgbClr val="064E83"/>
              </a:solidFill>
            </a:endParaRPr>
          </a:p>
        </p:txBody>
      </p:sp>
      <p:sp>
        <p:nvSpPr>
          <p:cNvPr id="9" name="Rectangle 8"/>
          <p:cNvSpPr/>
          <p:nvPr/>
        </p:nvSpPr>
        <p:spPr>
          <a:xfrm>
            <a:off x="203412" y="4149482"/>
            <a:ext cx="8794371" cy="1200329"/>
          </a:xfrm>
          <a:prstGeom prst="rect">
            <a:avLst/>
          </a:prstGeom>
        </p:spPr>
        <p:txBody>
          <a:bodyPr wrap="square">
            <a:spAutoFit/>
          </a:bodyPr>
          <a:lstStyle/>
          <a:p>
            <a:pPr defTabSz="762000"/>
            <a:r>
              <a:rPr lang="en-GB" b="1" dirty="0" smtClean="0">
                <a:solidFill>
                  <a:srgbClr val="064E83"/>
                </a:solidFill>
                <a:latin typeface="Arial" pitchFamily="34" charset="0"/>
                <a:cs typeface="Arial" pitchFamily="34" charset="0"/>
              </a:rPr>
              <a:t>Inference:  </a:t>
            </a:r>
            <a:r>
              <a:rPr lang="en-GB" dirty="0">
                <a:solidFill>
                  <a:srgbClr val="064E83"/>
                </a:solidFill>
              </a:rPr>
              <a:t>Given the approximate nature of the available solution methods, it is compelling to formulate governing PDEs in terms of perturbation variables about an arbitrary state of the atmosphere that already satisfies some or all of the dominant balances. </a:t>
            </a:r>
            <a:endParaRPr lang="en-US" dirty="0">
              <a:solidFill>
                <a:srgbClr val="064E83"/>
              </a:solidFill>
            </a:endParaRPr>
          </a:p>
        </p:txBody>
      </p:sp>
    </p:spTree>
    <p:extLst>
      <p:ext uri="{BB962C8B-B14F-4D97-AF65-F5344CB8AC3E}">
        <p14:creationId xmlns:p14="http://schemas.microsoft.com/office/powerpoint/2010/main" val="1027960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20</a:t>
            </a:fld>
            <a:endParaRPr lang="en-US" dirty="0"/>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1620247" y="337970"/>
            <a:ext cx="5903912" cy="72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358" y="1169130"/>
            <a:ext cx="40767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1647" y="1728400"/>
            <a:ext cx="293370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238" y="2944899"/>
            <a:ext cx="38195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4887" y="4384848"/>
            <a:ext cx="71342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164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3</a:t>
            </a:fld>
            <a:endParaRPr lang="en-US" dirty="0"/>
          </a:p>
        </p:txBody>
      </p:sp>
      <p:sp>
        <p:nvSpPr>
          <p:cNvPr id="7" name="Rectangle 6"/>
          <p:cNvSpPr/>
          <p:nvPr/>
        </p:nvSpPr>
        <p:spPr>
          <a:xfrm>
            <a:off x="199954" y="255058"/>
            <a:ext cx="8944045" cy="1200329"/>
          </a:xfrm>
          <a:prstGeom prst="rect">
            <a:avLst/>
          </a:prstGeom>
        </p:spPr>
        <p:txBody>
          <a:bodyPr wrap="square">
            <a:spAutoFit/>
          </a:bodyPr>
          <a:lstStyle/>
          <a:p>
            <a:r>
              <a:rPr lang="en-US" dirty="0" smtClean="0">
                <a:solidFill>
                  <a:srgbClr val="064E83"/>
                </a:solidFill>
              </a:rPr>
              <a:t>Formulating governing </a:t>
            </a:r>
            <a:r>
              <a:rPr lang="en-US" dirty="0">
                <a:solidFill>
                  <a:srgbClr val="064E83"/>
                </a:solidFill>
              </a:rPr>
              <a:t>PDEs in terms of perturbation variables </a:t>
            </a:r>
            <a:r>
              <a:rPr lang="en-US" dirty="0" smtClean="0">
                <a:solidFill>
                  <a:srgbClr val="064E83"/>
                </a:solidFill>
              </a:rPr>
              <a:t>is well known in </a:t>
            </a:r>
            <a:r>
              <a:rPr lang="en-US" dirty="0">
                <a:solidFill>
                  <a:srgbClr val="064E83"/>
                </a:solidFill>
              </a:rPr>
              <a:t>small-scale atmospheric </a:t>
            </a:r>
            <a:r>
              <a:rPr lang="en-US" dirty="0" smtClean="0">
                <a:solidFill>
                  <a:srgbClr val="064E83"/>
                </a:solidFill>
              </a:rPr>
              <a:t>dynamics (</a:t>
            </a:r>
            <a:r>
              <a:rPr lang="en-US" dirty="0" err="1" smtClean="0">
                <a:solidFill>
                  <a:srgbClr val="064E83"/>
                </a:solidFill>
              </a:rPr>
              <a:t>Boussinesq</a:t>
            </a:r>
            <a:r>
              <a:rPr lang="en-US" dirty="0" smtClean="0">
                <a:solidFill>
                  <a:srgbClr val="064E83"/>
                </a:solidFill>
              </a:rPr>
              <a:t>, 1903), where hydrostatically balanced </a:t>
            </a:r>
            <a:r>
              <a:rPr lang="en-US" i="1" dirty="0">
                <a:solidFill>
                  <a:srgbClr val="064E83"/>
                </a:solidFill>
              </a:rPr>
              <a:t>reference  </a:t>
            </a:r>
            <a:r>
              <a:rPr lang="en-US" dirty="0" smtClean="0">
                <a:solidFill>
                  <a:srgbClr val="064E83"/>
                </a:solidFill>
              </a:rPr>
              <a:t>states  are used to justify filtering out energetically insignificant </a:t>
            </a:r>
            <a:r>
              <a:rPr lang="en-US" dirty="0">
                <a:solidFill>
                  <a:srgbClr val="064E83"/>
                </a:solidFill>
              </a:rPr>
              <a:t>acoustic </a:t>
            </a:r>
            <a:r>
              <a:rPr lang="en-US" dirty="0" smtClean="0">
                <a:solidFill>
                  <a:srgbClr val="064E83"/>
                </a:solidFill>
              </a:rPr>
              <a:t>modes from the </a:t>
            </a:r>
            <a:r>
              <a:rPr lang="en-US" dirty="0">
                <a:solidFill>
                  <a:srgbClr val="064E83"/>
                </a:solidFill>
              </a:rPr>
              <a:t>compressible Euler </a:t>
            </a:r>
            <a:r>
              <a:rPr lang="en-US" dirty="0" smtClean="0">
                <a:solidFill>
                  <a:srgbClr val="064E83"/>
                </a:solidFill>
              </a:rPr>
              <a:t>equations under gravity.</a:t>
            </a:r>
            <a:endParaRPr lang="en-US" dirty="0">
              <a:solidFill>
                <a:srgbClr val="064E83"/>
              </a:solidFill>
            </a:endParaRPr>
          </a:p>
        </p:txBody>
      </p:sp>
      <p:sp>
        <p:nvSpPr>
          <p:cNvPr id="6" name="Rectangle 5"/>
          <p:cNvSpPr/>
          <p:nvPr/>
        </p:nvSpPr>
        <p:spPr>
          <a:xfrm>
            <a:off x="176202" y="1656888"/>
            <a:ext cx="8918369" cy="3970318"/>
          </a:xfrm>
          <a:prstGeom prst="rect">
            <a:avLst/>
          </a:prstGeom>
        </p:spPr>
        <p:txBody>
          <a:bodyPr wrap="square">
            <a:spAutoFit/>
          </a:bodyPr>
          <a:lstStyle/>
          <a:p>
            <a:r>
              <a:rPr lang="en-US" dirty="0" smtClean="0">
                <a:solidFill>
                  <a:srgbClr val="064E83"/>
                </a:solidFill>
              </a:rPr>
              <a:t>Our notion </a:t>
            </a:r>
            <a:r>
              <a:rPr lang="en-US" dirty="0">
                <a:solidFill>
                  <a:srgbClr val="064E83"/>
                </a:solidFill>
              </a:rPr>
              <a:t>of </a:t>
            </a:r>
            <a:r>
              <a:rPr lang="en-US" i="1" dirty="0">
                <a:solidFill>
                  <a:srgbClr val="064E83"/>
                </a:solidFill>
              </a:rPr>
              <a:t>ambient</a:t>
            </a:r>
            <a:r>
              <a:rPr lang="en-US" dirty="0">
                <a:solidFill>
                  <a:srgbClr val="064E83"/>
                </a:solidFill>
              </a:rPr>
              <a:t> states is </a:t>
            </a:r>
            <a:r>
              <a:rPr lang="en-US" dirty="0" smtClean="0">
                <a:solidFill>
                  <a:srgbClr val="064E83"/>
                </a:solidFill>
              </a:rPr>
              <a:t>distinct. The </a:t>
            </a:r>
            <a:r>
              <a:rPr lang="en-US" dirty="0">
                <a:solidFill>
                  <a:srgbClr val="064E83"/>
                </a:solidFill>
              </a:rPr>
              <a:t>role of ambient states is to </a:t>
            </a:r>
            <a:r>
              <a:rPr lang="en-US" dirty="0" smtClean="0">
                <a:solidFill>
                  <a:srgbClr val="064E83"/>
                </a:solidFill>
              </a:rPr>
              <a:t>enhance the efficacy </a:t>
            </a:r>
            <a:r>
              <a:rPr lang="en-US" dirty="0">
                <a:solidFill>
                  <a:srgbClr val="064E83"/>
                </a:solidFill>
              </a:rPr>
              <a:t>of numerical </a:t>
            </a:r>
            <a:r>
              <a:rPr lang="en-US" dirty="0" smtClean="0">
                <a:solidFill>
                  <a:srgbClr val="064E83"/>
                </a:solidFill>
              </a:rPr>
              <a:t>simulation; e.g</a:t>
            </a:r>
            <a:r>
              <a:rPr lang="en-US" dirty="0">
                <a:solidFill>
                  <a:srgbClr val="064E83"/>
                </a:solidFill>
              </a:rPr>
              <a:t>. by simplifying </a:t>
            </a:r>
            <a:r>
              <a:rPr lang="en-US" dirty="0" smtClean="0">
                <a:solidFill>
                  <a:srgbClr val="064E83"/>
                </a:solidFill>
              </a:rPr>
              <a:t>the initial and </a:t>
            </a:r>
            <a:r>
              <a:rPr lang="en-US" dirty="0">
                <a:solidFill>
                  <a:srgbClr val="064E83"/>
                </a:solidFill>
              </a:rPr>
              <a:t>boundary conditions and/or improving the conditioning of </a:t>
            </a:r>
            <a:r>
              <a:rPr lang="en-US" dirty="0" smtClean="0">
                <a:solidFill>
                  <a:srgbClr val="064E83"/>
                </a:solidFill>
              </a:rPr>
              <a:t>elliptic BVPs, without any system linearization </a:t>
            </a:r>
            <a:r>
              <a:rPr lang="en-US" b="1" i="1" dirty="0" smtClean="0">
                <a:solidFill>
                  <a:srgbClr val="064E83"/>
                </a:solidFill>
              </a:rPr>
              <a:t>!</a:t>
            </a:r>
          </a:p>
          <a:p>
            <a:endParaRPr lang="en-US" dirty="0">
              <a:solidFill>
                <a:srgbClr val="064E83"/>
              </a:solidFill>
            </a:endParaRPr>
          </a:p>
          <a:p>
            <a:r>
              <a:rPr lang="en-US" dirty="0">
                <a:solidFill>
                  <a:srgbClr val="064E83"/>
                </a:solidFill>
              </a:rPr>
              <a:t>The key </a:t>
            </a:r>
            <a:r>
              <a:rPr lang="en-US" dirty="0" smtClean="0">
                <a:solidFill>
                  <a:srgbClr val="064E83"/>
                </a:solidFill>
              </a:rPr>
              <a:t>assumption </a:t>
            </a:r>
            <a:r>
              <a:rPr lang="en-US" dirty="0">
                <a:solidFill>
                  <a:srgbClr val="064E83"/>
                </a:solidFill>
              </a:rPr>
              <a:t>is that the ambient state is a </a:t>
            </a:r>
            <a:r>
              <a:rPr lang="en-US" dirty="0" smtClean="0">
                <a:solidFill>
                  <a:srgbClr val="064E83"/>
                </a:solidFill>
              </a:rPr>
              <a:t>particular solution of </a:t>
            </a:r>
            <a:r>
              <a:rPr lang="en-US" dirty="0">
                <a:solidFill>
                  <a:srgbClr val="064E83"/>
                </a:solidFill>
              </a:rPr>
              <a:t>the governing problem, so that subtracting its own minimal set </a:t>
            </a:r>
            <a:r>
              <a:rPr lang="en-US" dirty="0" smtClean="0">
                <a:solidFill>
                  <a:srgbClr val="064E83"/>
                </a:solidFill>
              </a:rPr>
              <a:t>of PDEs </a:t>
            </a:r>
            <a:r>
              <a:rPr lang="en-US" dirty="0">
                <a:solidFill>
                  <a:srgbClr val="064E83"/>
                </a:solidFill>
              </a:rPr>
              <a:t>from the governing equations can provide a useful </a:t>
            </a:r>
            <a:r>
              <a:rPr lang="en-US" dirty="0" smtClean="0">
                <a:solidFill>
                  <a:srgbClr val="064E83"/>
                </a:solidFill>
              </a:rPr>
              <a:t>perturbation form of </a:t>
            </a:r>
            <a:r>
              <a:rPr lang="en-US" dirty="0">
                <a:solidFill>
                  <a:srgbClr val="064E83"/>
                </a:solidFill>
              </a:rPr>
              <a:t>the governing system. </a:t>
            </a:r>
            <a:endParaRPr lang="en-US" dirty="0" smtClean="0">
              <a:solidFill>
                <a:srgbClr val="064E83"/>
              </a:solidFill>
            </a:endParaRPr>
          </a:p>
          <a:p>
            <a:endParaRPr lang="en-US" dirty="0">
              <a:solidFill>
                <a:srgbClr val="064E83"/>
              </a:solidFill>
            </a:endParaRPr>
          </a:p>
          <a:p>
            <a:r>
              <a:rPr lang="en-US" dirty="0">
                <a:solidFill>
                  <a:srgbClr val="064E83"/>
                </a:solidFill>
              </a:rPr>
              <a:t>A</a:t>
            </a:r>
            <a:r>
              <a:rPr lang="en-US" dirty="0" smtClean="0">
                <a:solidFill>
                  <a:srgbClr val="064E83"/>
                </a:solidFill>
              </a:rPr>
              <a:t>mbient </a:t>
            </a:r>
            <a:r>
              <a:rPr lang="en-US" dirty="0">
                <a:solidFill>
                  <a:srgbClr val="064E83"/>
                </a:solidFill>
              </a:rPr>
              <a:t>states are not limited to </a:t>
            </a:r>
            <a:r>
              <a:rPr lang="en-US" dirty="0" smtClean="0">
                <a:solidFill>
                  <a:srgbClr val="064E83"/>
                </a:solidFill>
              </a:rPr>
              <a:t>stable or </a:t>
            </a:r>
            <a:r>
              <a:rPr lang="en-US" dirty="0">
                <a:solidFill>
                  <a:srgbClr val="064E83"/>
                </a:solidFill>
              </a:rPr>
              <a:t>neutral </a:t>
            </a:r>
            <a:r>
              <a:rPr lang="en-US" dirty="0" smtClean="0">
                <a:solidFill>
                  <a:srgbClr val="064E83"/>
                </a:solidFill>
              </a:rPr>
              <a:t>stratifications, </a:t>
            </a:r>
            <a:r>
              <a:rPr lang="en-US" dirty="0">
                <a:solidFill>
                  <a:srgbClr val="064E83"/>
                </a:solidFill>
              </a:rPr>
              <a:t>can be spatially and temporally varying to </a:t>
            </a:r>
            <a:r>
              <a:rPr lang="en-US" dirty="0" smtClean="0">
                <a:solidFill>
                  <a:srgbClr val="064E83"/>
                </a:solidFill>
              </a:rPr>
              <a:t>represent, e.g</a:t>
            </a:r>
            <a:r>
              <a:rPr lang="en-US" dirty="0">
                <a:solidFill>
                  <a:srgbClr val="064E83"/>
                </a:solidFill>
              </a:rPr>
              <a:t>., thermally balanced large-scale steady </a:t>
            </a:r>
            <a:r>
              <a:rPr lang="en-US" dirty="0" smtClean="0">
                <a:solidFill>
                  <a:srgbClr val="064E83"/>
                </a:solidFill>
              </a:rPr>
              <a:t>flows </a:t>
            </a:r>
            <a:r>
              <a:rPr lang="en-US" dirty="0">
                <a:solidFill>
                  <a:srgbClr val="064E83"/>
                </a:solidFill>
              </a:rPr>
              <a:t>in atmospheric </a:t>
            </a:r>
            <a:r>
              <a:rPr lang="en-US" dirty="0" smtClean="0">
                <a:solidFill>
                  <a:srgbClr val="064E83"/>
                </a:solidFill>
              </a:rPr>
              <a:t>models or </a:t>
            </a:r>
            <a:r>
              <a:rPr lang="en-US" dirty="0">
                <a:solidFill>
                  <a:srgbClr val="064E83"/>
                </a:solidFill>
              </a:rPr>
              <a:t>prescribe oceanic tidal </a:t>
            </a:r>
            <a:r>
              <a:rPr lang="en-US" dirty="0" smtClean="0">
                <a:solidFill>
                  <a:srgbClr val="064E83"/>
                </a:solidFill>
              </a:rPr>
              <a:t>motions. </a:t>
            </a:r>
          </a:p>
          <a:p>
            <a:endParaRPr lang="en-US" dirty="0">
              <a:solidFill>
                <a:srgbClr val="064E83"/>
              </a:solidFill>
            </a:endParaRPr>
          </a:p>
          <a:p>
            <a:r>
              <a:rPr lang="en-US" dirty="0" smtClean="0">
                <a:solidFill>
                  <a:srgbClr val="064E83"/>
                </a:solidFill>
              </a:rPr>
              <a:t>Here</a:t>
            </a:r>
            <a:r>
              <a:rPr lang="en-US" dirty="0">
                <a:solidFill>
                  <a:srgbClr val="064E83"/>
                </a:solidFill>
              </a:rPr>
              <a:t>, we </a:t>
            </a:r>
            <a:r>
              <a:rPr lang="en-US" dirty="0" smtClean="0">
                <a:solidFill>
                  <a:srgbClr val="064E83"/>
                </a:solidFill>
              </a:rPr>
              <a:t>consider </a:t>
            </a:r>
            <a:r>
              <a:rPr lang="en-US" dirty="0">
                <a:solidFill>
                  <a:srgbClr val="064E83"/>
                </a:solidFill>
              </a:rPr>
              <a:t>a </a:t>
            </a:r>
            <a:r>
              <a:rPr lang="en-US" dirty="0" smtClean="0">
                <a:solidFill>
                  <a:srgbClr val="064E83"/>
                </a:solidFill>
              </a:rPr>
              <a:t>generalized formalism allowing</a:t>
            </a:r>
            <a:r>
              <a:rPr lang="en-US" dirty="0">
                <a:solidFill>
                  <a:srgbClr val="064E83"/>
                </a:solidFill>
              </a:rPr>
              <a:t>, in principle, for arbitrary ambient state. </a:t>
            </a:r>
            <a:r>
              <a:rPr lang="en-US" dirty="0" smtClean="0">
                <a:solidFill>
                  <a:srgbClr val="064E83"/>
                </a:solidFill>
              </a:rPr>
              <a:t> </a:t>
            </a:r>
            <a:r>
              <a:rPr lang="en-US" i="1" dirty="0" smtClean="0">
                <a:solidFill>
                  <a:srgbClr val="064E83"/>
                </a:solidFill>
              </a:rPr>
              <a:t>All derived PDEs are mathematically equivalent but lead to different  solvers </a:t>
            </a:r>
            <a:r>
              <a:rPr lang="en-US" b="1" i="1" dirty="0" smtClean="0">
                <a:solidFill>
                  <a:srgbClr val="064E83"/>
                </a:solidFill>
              </a:rPr>
              <a:t>!</a:t>
            </a:r>
            <a:endParaRPr lang="en-US" b="1" i="1" dirty="0">
              <a:solidFill>
                <a:srgbClr val="064E83"/>
              </a:solidFill>
            </a:endParaRPr>
          </a:p>
        </p:txBody>
      </p:sp>
    </p:spTree>
    <p:extLst>
      <p:ext uri="{BB962C8B-B14F-4D97-AF65-F5344CB8AC3E}">
        <p14:creationId xmlns:p14="http://schemas.microsoft.com/office/powerpoint/2010/main" val="266207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4</a:t>
            </a:fld>
            <a:endParaRPr lang="en-US" dirty="0"/>
          </a:p>
        </p:txBody>
      </p:sp>
      <p:sp>
        <p:nvSpPr>
          <p:cNvPr id="5" name="TextBox 4"/>
          <p:cNvSpPr txBox="1"/>
          <p:nvPr/>
        </p:nvSpPr>
        <p:spPr>
          <a:xfrm>
            <a:off x="2633463" y="29882"/>
            <a:ext cx="3244823" cy="461665"/>
          </a:xfrm>
          <a:prstGeom prst="rect">
            <a:avLst/>
          </a:prstGeom>
          <a:noFill/>
        </p:spPr>
        <p:txBody>
          <a:bodyPr wrap="square" rtlCol="0">
            <a:spAutoFit/>
          </a:bodyPr>
          <a:lstStyle/>
          <a:p>
            <a:r>
              <a:rPr lang="en-US" sz="2400" b="1" dirty="0" smtClean="0">
                <a:solidFill>
                  <a:srgbClr val="064E83"/>
                </a:solidFill>
                <a:cs typeface="Times New Roman" pitchFamily="18" charset="0"/>
              </a:rPr>
              <a:t>Governing equations</a:t>
            </a:r>
            <a:endParaRPr lang="en-US" sz="2400" dirty="0">
              <a:solidFill>
                <a:srgbClr val="064E83"/>
              </a:solidFill>
              <a:cs typeface="Times New Roman" pitchFamily="18" charset="0"/>
            </a:endParaRPr>
          </a:p>
        </p:txBody>
      </p:sp>
      <p:sp>
        <p:nvSpPr>
          <p:cNvPr id="6" name="TextBox 5"/>
          <p:cNvSpPr txBox="1"/>
          <p:nvPr/>
        </p:nvSpPr>
        <p:spPr>
          <a:xfrm>
            <a:off x="339613" y="657282"/>
            <a:ext cx="1857321" cy="400110"/>
          </a:xfrm>
          <a:prstGeom prst="rect">
            <a:avLst/>
          </a:prstGeom>
          <a:noFill/>
        </p:spPr>
        <p:txBody>
          <a:bodyPr wrap="square" rtlCol="0">
            <a:spAutoFit/>
          </a:bodyPr>
          <a:lstStyle/>
          <a:p>
            <a:r>
              <a:rPr lang="en-US" sz="2000" b="1" dirty="0" smtClean="0">
                <a:solidFill>
                  <a:srgbClr val="064E83"/>
                </a:solidFill>
                <a:cs typeface="Times New Roman" pitchFamily="18" charset="0"/>
              </a:rPr>
              <a:t>Generic form</a:t>
            </a:r>
            <a:endParaRPr lang="en-US" sz="2400" dirty="0">
              <a:solidFill>
                <a:srgbClr val="064E83"/>
              </a:solidFill>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13" y="1186426"/>
            <a:ext cx="4505325"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488" y="1317179"/>
            <a:ext cx="17811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3419475"/>
            <a:ext cx="9525"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4713" y="1645946"/>
            <a:ext cx="1957325" cy="30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8363" y="1979663"/>
            <a:ext cx="1215056" cy="29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8965" y="2016460"/>
            <a:ext cx="332448" cy="2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316" y="2302735"/>
            <a:ext cx="11049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0090" y="2637075"/>
            <a:ext cx="24765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32638" y="3597229"/>
            <a:ext cx="1963325" cy="400110"/>
          </a:xfrm>
          <a:prstGeom prst="rect">
            <a:avLst/>
          </a:prstGeom>
          <a:noFill/>
        </p:spPr>
        <p:txBody>
          <a:bodyPr wrap="square" rtlCol="0">
            <a:spAutoFit/>
          </a:bodyPr>
          <a:lstStyle/>
          <a:p>
            <a:r>
              <a:rPr lang="en-US" sz="2000" b="1" dirty="0" smtClean="0">
                <a:solidFill>
                  <a:srgbClr val="064E83"/>
                </a:solidFill>
                <a:cs typeface="Times New Roman" pitchFamily="18" charset="0"/>
              </a:rPr>
              <a:t>Ambient state</a:t>
            </a:r>
            <a:endParaRPr lang="en-US" sz="2400" dirty="0">
              <a:solidFill>
                <a:srgbClr val="064E83"/>
              </a:solidFill>
              <a:cs typeface="Times New Roman" pitchFamily="18" charset="0"/>
            </a:endParaRPr>
          </a:p>
        </p:txBody>
      </p:sp>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0226" y="3646830"/>
            <a:ext cx="14763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738" y="4087080"/>
            <a:ext cx="545782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4187" y="4087080"/>
            <a:ext cx="23907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20965" y="4413155"/>
            <a:ext cx="12192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1440" y="4793353"/>
            <a:ext cx="12382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88988" y="5077371"/>
            <a:ext cx="27432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497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565791" y="6308255"/>
            <a:ext cx="1619840" cy="216000"/>
          </a:xfrm>
        </p:spPr>
        <p:txBody>
          <a:bodyPr/>
          <a:lstStyle/>
          <a:p>
            <a:fld id="{6B3B0B0F-E794-1244-9699-107C60B9C23A}" type="slidenum">
              <a:rPr lang="en-US" smtClean="0"/>
              <a:pPr/>
              <a:t>5</a:t>
            </a:fld>
            <a:endParaRPr lang="en-US" dirty="0"/>
          </a:p>
        </p:txBody>
      </p:sp>
      <p:sp>
        <p:nvSpPr>
          <p:cNvPr id="5" name="TextBox 4"/>
          <p:cNvSpPr txBox="1"/>
          <p:nvPr/>
        </p:nvSpPr>
        <p:spPr>
          <a:xfrm>
            <a:off x="303988" y="16032"/>
            <a:ext cx="3472366" cy="400110"/>
          </a:xfrm>
          <a:prstGeom prst="rect">
            <a:avLst/>
          </a:prstGeom>
          <a:noFill/>
        </p:spPr>
        <p:txBody>
          <a:bodyPr wrap="square" rtlCol="0">
            <a:spAutoFit/>
          </a:bodyPr>
          <a:lstStyle/>
          <a:p>
            <a:r>
              <a:rPr lang="en-US" sz="2000" b="1" dirty="0" smtClean="0">
                <a:solidFill>
                  <a:srgbClr val="064E83"/>
                </a:solidFill>
                <a:cs typeface="Times New Roman" pitchFamily="18" charset="0"/>
              </a:rPr>
              <a:t>Perturbation forms</a:t>
            </a:r>
            <a:endParaRPr lang="en-US" sz="2400" dirty="0">
              <a:solidFill>
                <a:srgbClr val="064E83"/>
              </a:solidFill>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691" y="441557"/>
            <a:ext cx="46101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33263" y="465307"/>
            <a:ext cx="1736183" cy="369332"/>
          </a:xfrm>
          <a:prstGeom prst="rect">
            <a:avLst/>
          </a:prstGeom>
          <a:noFill/>
        </p:spPr>
        <p:txBody>
          <a:bodyPr wrap="square" rtlCol="0">
            <a:spAutoFit/>
          </a:bodyPr>
          <a:lstStyle/>
          <a:p>
            <a:r>
              <a:rPr lang="en-US" i="1" dirty="0" smtClean="0">
                <a:solidFill>
                  <a:srgbClr val="064E83"/>
                </a:solidFill>
                <a:cs typeface="Times New Roman" pitchFamily="18" charset="0"/>
              </a:rPr>
              <a:t>Definitions:</a:t>
            </a:r>
            <a:endParaRPr lang="en-US" i="1" dirty="0">
              <a:solidFill>
                <a:srgbClr val="064E83"/>
              </a:solidFill>
              <a:cs typeface="Times New Roman" pitchFamily="18" charset="0"/>
            </a:endParaRPr>
          </a:p>
        </p:txBody>
      </p:sp>
      <p:sp>
        <p:nvSpPr>
          <p:cNvPr id="8" name="TextBox 7"/>
          <p:cNvSpPr txBox="1"/>
          <p:nvPr/>
        </p:nvSpPr>
        <p:spPr>
          <a:xfrm>
            <a:off x="1062505" y="911438"/>
            <a:ext cx="1680758" cy="646331"/>
          </a:xfrm>
          <a:prstGeom prst="rect">
            <a:avLst/>
          </a:prstGeom>
          <a:noFill/>
        </p:spPr>
        <p:txBody>
          <a:bodyPr wrap="square" rtlCol="0">
            <a:spAutoFit/>
          </a:bodyPr>
          <a:lstStyle/>
          <a:p>
            <a:r>
              <a:rPr lang="en-US" i="1" dirty="0" smtClean="0">
                <a:solidFill>
                  <a:srgbClr val="064E83"/>
                </a:solidFill>
                <a:cs typeface="Times New Roman" pitchFamily="18" charset="0"/>
              </a:rPr>
              <a:t>Key auxiliary  relations:</a:t>
            </a:r>
            <a:endParaRPr lang="en-US" i="1" dirty="0">
              <a:solidFill>
                <a:srgbClr val="064E83"/>
              </a:solidFill>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889" y="856044"/>
            <a:ext cx="5260706" cy="142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21813" y="2370461"/>
            <a:ext cx="5674640" cy="369332"/>
          </a:xfrm>
          <a:prstGeom prst="rect">
            <a:avLst/>
          </a:prstGeom>
          <a:noFill/>
        </p:spPr>
        <p:txBody>
          <a:bodyPr wrap="square" rtlCol="0">
            <a:spAutoFit/>
          </a:bodyPr>
          <a:lstStyle/>
          <a:p>
            <a:r>
              <a:rPr lang="en-US" i="1" dirty="0" smtClean="0">
                <a:solidFill>
                  <a:srgbClr val="064E83"/>
                </a:solidFill>
                <a:cs typeface="Times New Roman" pitchFamily="18" charset="0"/>
              </a:rPr>
              <a:t>Then, subtracting  ambient  from generic PDEs </a:t>
            </a:r>
            <a:r>
              <a:rPr lang="en-US" i="1" dirty="0" smtClean="0">
                <a:solidFill>
                  <a:srgbClr val="064E83"/>
                </a:solidFill>
                <a:cs typeface="Times New Roman" pitchFamily="18" charset="0"/>
                <a:sym typeface="Wingdings" panose="05000000000000000000" pitchFamily="2" charset="2"/>
              </a:rPr>
              <a:t></a:t>
            </a:r>
            <a:endParaRPr lang="en-US" i="1" dirty="0">
              <a:solidFill>
                <a:srgbClr val="064E83"/>
              </a:solidFill>
              <a:cs typeface="Times New Roman"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94" y="2683237"/>
            <a:ext cx="65627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3144" y="4724136"/>
            <a:ext cx="3649495" cy="130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34613" y="4661893"/>
            <a:ext cx="990422" cy="369332"/>
          </a:xfrm>
          <a:prstGeom prst="rect">
            <a:avLst/>
          </a:prstGeom>
          <a:noFill/>
        </p:spPr>
        <p:txBody>
          <a:bodyPr wrap="square" rtlCol="0">
            <a:spAutoFit/>
          </a:bodyPr>
          <a:lstStyle/>
          <a:p>
            <a:r>
              <a:rPr lang="en-US" i="1" dirty="0">
                <a:solidFill>
                  <a:srgbClr val="064E83"/>
                </a:solidFill>
                <a:cs typeface="Times New Roman" pitchFamily="18" charset="0"/>
              </a:rPr>
              <a:t> </a:t>
            </a:r>
            <a:r>
              <a:rPr lang="en-US" i="1" dirty="0" smtClean="0">
                <a:solidFill>
                  <a:srgbClr val="064E83"/>
                </a:solidFill>
                <a:cs typeface="Times New Roman" pitchFamily="18" charset="0"/>
              </a:rPr>
              <a:t>where:</a:t>
            </a:r>
            <a:endParaRPr lang="en-US" i="1" dirty="0">
              <a:solidFill>
                <a:srgbClr val="064E83"/>
              </a:solidFill>
              <a:cs typeface="Times New Roman" pitchFamily="18" charset="0"/>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0571" y="5759437"/>
            <a:ext cx="12192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006030" y="5711937"/>
            <a:ext cx="990422" cy="369332"/>
          </a:xfrm>
          <a:prstGeom prst="rect">
            <a:avLst/>
          </a:prstGeom>
          <a:noFill/>
        </p:spPr>
        <p:txBody>
          <a:bodyPr wrap="square" rtlCol="0">
            <a:spAutoFit/>
          </a:bodyPr>
          <a:lstStyle/>
          <a:p>
            <a:r>
              <a:rPr lang="en-US" i="1" dirty="0">
                <a:solidFill>
                  <a:srgbClr val="064E83"/>
                </a:solidFill>
                <a:cs typeface="Times New Roman" pitchFamily="18" charset="0"/>
              </a:rPr>
              <a:t> </a:t>
            </a:r>
            <a:r>
              <a:rPr lang="en-US" i="1" dirty="0" smtClean="0">
                <a:solidFill>
                  <a:srgbClr val="064E83"/>
                </a:solidFill>
                <a:cs typeface="Times New Roman" pitchFamily="18" charset="0"/>
                <a:sym typeface="Wingdings" panose="05000000000000000000" pitchFamily="2" charset="2"/>
              </a:rPr>
              <a:t></a:t>
            </a:r>
            <a:endParaRPr lang="en-US" i="1" dirty="0">
              <a:solidFill>
                <a:srgbClr val="064E83"/>
              </a:solidFill>
              <a:cs typeface="Times New Roman" pitchFamily="18" charset="0"/>
            </a:endParaRPr>
          </a:p>
        </p:txBody>
      </p:sp>
      <p:sp>
        <p:nvSpPr>
          <p:cNvPr id="16" name="TextBox 15"/>
          <p:cNvSpPr txBox="1"/>
          <p:nvPr/>
        </p:nvSpPr>
        <p:spPr>
          <a:xfrm>
            <a:off x="6911400" y="5778099"/>
            <a:ext cx="2256389" cy="276999"/>
          </a:xfrm>
          <a:prstGeom prst="rect">
            <a:avLst/>
          </a:prstGeom>
          <a:noFill/>
        </p:spPr>
        <p:txBody>
          <a:bodyPr wrap="square" rtlCol="0">
            <a:spAutoFit/>
          </a:bodyPr>
          <a:lstStyle/>
          <a:p>
            <a:r>
              <a:rPr lang="en-US" sz="1200" i="1" dirty="0">
                <a:solidFill>
                  <a:srgbClr val="064E83"/>
                </a:solidFill>
                <a:cs typeface="Times New Roman" pitchFamily="18" charset="0"/>
              </a:rPr>
              <a:t>f</a:t>
            </a:r>
            <a:r>
              <a:rPr lang="en-US" sz="1200" i="1" dirty="0" smtClean="0">
                <a:solidFill>
                  <a:srgbClr val="064E83"/>
                </a:solidFill>
                <a:cs typeface="Times New Roman" pitchFamily="18" charset="0"/>
              </a:rPr>
              <a:t>or flow independent viscosity</a:t>
            </a:r>
            <a:endParaRPr lang="en-US" i="1" dirty="0">
              <a:solidFill>
                <a:srgbClr val="064E83"/>
              </a:solidFill>
              <a:cs typeface="Times New Roman" pitchFamily="18" charset="0"/>
            </a:endParaRPr>
          </a:p>
        </p:txBody>
      </p:sp>
      <p:sp>
        <p:nvSpPr>
          <p:cNvPr id="9" name="TextBox 8"/>
          <p:cNvSpPr txBox="1"/>
          <p:nvPr/>
        </p:nvSpPr>
        <p:spPr>
          <a:xfrm>
            <a:off x="7685893" y="3583451"/>
            <a:ext cx="1013265" cy="461665"/>
          </a:xfrm>
          <a:prstGeom prst="rect">
            <a:avLst/>
          </a:prstGeom>
          <a:noFill/>
        </p:spPr>
        <p:txBody>
          <a:bodyPr wrap="square" rtlCol="0">
            <a:spAutoFit/>
          </a:bodyPr>
          <a:lstStyle/>
          <a:p>
            <a:r>
              <a:rPr lang="en-US" sz="2400" b="1" dirty="0" smtClean="0">
                <a:solidFill>
                  <a:srgbClr val="FF0000"/>
                </a:solidFill>
              </a:rPr>
              <a:t>GBIS</a:t>
            </a:r>
            <a:endParaRPr lang="en-US" sz="2400" b="1" dirty="0">
              <a:solidFill>
                <a:srgbClr val="FF0000"/>
              </a:solidFill>
            </a:endParaRPr>
          </a:p>
        </p:txBody>
      </p:sp>
    </p:spTree>
    <p:extLst>
      <p:ext uri="{BB962C8B-B14F-4D97-AF65-F5344CB8AC3E}">
        <p14:creationId xmlns:p14="http://schemas.microsoft.com/office/powerpoint/2010/main" val="2149896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133" y="15616"/>
            <a:ext cx="1437473" cy="369332"/>
          </a:xfrm>
        </p:spPr>
        <p:txBody>
          <a:bodyPr/>
          <a:lstStyle/>
          <a:p>
            <a:r>
              <a:rPr lang="en-US" sz="2000" b="1" dirty="0" smtClean="0">
                <a:latin typeface="+mn-lt"/>
              </a:rPr>
              <a:t>Discussion</a:t>
            </a:r>
            <a:endParaRPr lang="en-US" sz="2000" b="1" dirty="0">
              <a:latin typeface="+mn-lt"/>
            </a:endParaRPr>
          </a:p>
        </p:txBody>
      </p:sp>
      <p:sp>
        <p:nvSpPr>
          <p:cNvPr id="4" name="Slide Number Placeholder 3"/>
          <p:cNvSpPr>
            <a:spLocks noGrp="1"/>
          </p:cNvSpPr>
          <p:nvPr>
            <p:ph type="sldNum" sz="quarter" idx="10"/>
          </p:nvPr>
        </p:nvSpPr>
        <p:spPr/>
        <p:txBody>
          <a:bodyPr/>
          <a:lstStyle/>
          <a:p>
            <a:fld id="{6B3B0B0F-E794-1244-9699-107C60B9C23A}" type="slidenum">
              <a:rPr lang="en-US" smtClean="0"/>
              <a:pPr/>
              <a:t>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87" y="588081"/>
            <a:ext cx="65246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729853" y="995920"/>
            <a:ext cx="1619981" cy="369332"/>
          </a:xfrm>
          <a:prstGeom prst="rect">
            <a:avLst/>
          </a:prstGeom>
          <a:noFill/>
        </p:spPr>
        <p:txBody>
          <a:bodyPr wrap="square" rtlCol="0">
            <a:spAutoFit/>
          </a:bodyPr>
          <a:lstStyle/>
          <a:p>
            <a:r>
              <a:rPr lang="en-US" i="1" dirty="0">
                <a:solidFill>
                  <a:srgbClr val="064E83"/>
                </a:solidFill>
                <a:cs typeface="Times New Roman" pitchFamily="18" charset="0"/>
                <a:sym typeface="Wingdings" panose="05000000000000000000" pitchFamily="2" charset="2"/>
              </a:rPr>
              <a:t> </a:t>
            </a:r>
            <a:r>
              <a:rPr lang="en-US" i="1" dirty="0" smtClean="0">
                <a:solidFill>
                  <a:srgbClr val="064E83"/>
                </a:solidFill>
                <a:cs typeface="Times New Roman" pitchFamily="18" charset="0"/>
              </a:rPr>
              <a:t>3D buoyancy</a:t>
            </a:r>
            <a:endParaRPr lang="en-US" i="1" dirty="0">
              <a:solidFill>
                <a:srgbClr val="064E83"/>
              </a:solidFill>
              <a:cs typeface="Times New Roman" pitchFamily="18" charset="0"/>
            </a:endParaRPr>
          </a:p>
        </p:txBody>
      </p:sp>
      <p:sp>
        <p:nvSpPr>
          <p:cNvPr id="7" name="Rectangle 6"/>
          <p:cNvSpPr/>
          <p:nvPr/>
        </p:nvSpPr>
        <p:spPr>
          <a:xfrm>
            <a:off x="1543792" y="736270"/>
            <a:ext cx="866899" cy="42751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1656606" y="1500439"/>
            <a:ext cx="866899" cy="42751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p:nvSpPr>
        <p:spPr>
          <a:xfrm>
            <a:off x="4168239" y="1478667"/>
            <a:ext cx="743209" cy="44928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1566553" y="366938"/>
            <a:ext cx="4501738" cy="369332"/>
          </a:xfrm>
          <a:prstGeom prst="rect">
            <a:avLst/>
          </a:prstGeom>
          <a:noFill/>
        </p:spPr>
        <p:txBody>
          <a:bodyPr wrap="square" rtlCol="0">
            <a:spAutoFit/>
          </a:bodyPr>
          <a:lstStyle/>
          <a:p>
            <a:r>
              <a:rPr lang="en-US" i="1" dirty="0">
                <a:solidFill>
                  <a:srgbClr val="064E83"/>
                </a:solidFill>
                <a:cs typeface="Times New Roman" pitchFamily="18" charset="0"/>
                <a:sym typeface="Wingdings" panose="05000000000000000000" pitchFamily="2" charset="2"/>
              </a:rPr>
              <a:t> </a:t>
            </a:r>
            <a:r>
              <a:rPr lang="en-US" sz="1600" i="1" dirty="0" smtClean="0">
                <a:solidFill>
                  <a:srgbClr val="064E83"/>
                </a:solidFill>
                <a:cs typeface="Times New Roman" pitchFamily="18" charset="0"/>
                <a:sym typeface="Wingdings" panose="05000000000000000000" pitchFamily="2" charset="2"/>
              </a:rPr>
              <a:t>implicit, </a:t>
            </a:r>
            <a:r>
              <a:rPr lang="en-US" sz="1600" i="1" dirty="0" err="1" smtClean="0">
                <a:solidFill>
                  <a:srgbClr val="064E83"/>
                </a:solidFill>
                <a:cs typeface="Times New Roman" pitchFamily="18" charset="0"/>
                <a:sym typeface="Wingdings" panose="05000000000000000000" pitchFamily="2" charset="2"/>
              </a:rPr>
              <a:t>centred</a:t>
            </a:r>
            <a:r>
              <a:rPr lang="en-US" sz="1600" i="1" dirty="0" smtClean="0">
                <a:solidFill>
                  <a:srgbClr val="064E83"/>
                </a:solidFill>
                <a:cs typeface="Times New Roman" pitchFamily="18" charset="0"/>
                <a:sym typeface="Wingdings" panose="05000000000000000000" pitchFamily="2" charset="2"/>
              </a:rPr>
              <a:t> </a:t>
            </a:r>
            <a:r>
              <a:rPr lang="en-US" sz="1600" i="1" dirty="0" smtClean="0">
                <a:solidFill>
                  <a:srgbClr val="064E83"/>
                </a:solidFill>
                <a:cs typeface="Times New Roman" pitchFamily="18" charset="0"/>
              </a:rPr>
              <a:t>advection of the ambient state</a:t>
            </a:r>
            <a:endParaRPr lang="en-US" sz="1600" i="1" dirty="0">
              <a:solidFill>
                <a:srgbClr val="064E83"/>
              </a:solidFill>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587" y="2572993"/>
            <a:ext cx="5638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a:stCxn id="11" idx="2"/>
          </p:cNvCxnSpPr>
          <p:nvPr/>
        </p:nvCxnSpPr>
        <p:spPr>
          <a:xfrm flipH="1">
            <a:off x="1656607" y="1927950"/>
            <a:ext cx="2883237" cy="83900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37" y="3981102"/>
            <a:ext cx="67913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895962" y="4473155"/>
            <a:ext cx="1013265" cy="461665"/>
          </a:xfrm>
          <a:prstGeom prst="rect">
            <a:avLst/>
          </a:prstGeom>
          <a:noFill/>
        </p:spPr>
        <p:txBody>
          <a:bodyPr wrap="square" rtlCol="0">
            <a:spAutoFit/>
          </a:bodyPr>
          <a:lstStyle/>
          <a:p>
            <a:r>
              <a:rPr lang="en-US" sz="2400" b="1" dirty="0" smtClean="0">
                <a:solidFill>
                  <a:srgbClr val="FF0000"/>
                </a:solidFill>
              </a:rPr>
              <a:t>REF</a:t>
            </a:r>
            <a:endParaRPr lang="en-US" sz="2400" b="1" dirty="0">
              <a:solidFill>
                <a:srgbClr val="FF0000"/>
              </a:solidFill>
            </a:endParaRPr>
          </a:p>
        </p:txBody>
      </p:sp>
      <p:sp>
        <p:nvSpPr>
          <p:cNvPr id="16" name="TextBox 15"/>
          <p:cNvSpPr txBox="1"/>
          <p:nvPr/>
        </p:nvSpPr>
        <p:spPr>
          <a:xfrm>
            <a:off x="99585" y="5478787"/>
            <a:ext cx="9044413" cy="338554"/>
          </a:xfrm>
          <a:prstGeom prst="rect">
            <a:avLst/>
          </a:prstGeom>
          <a:noFill/>
        </p:spPr>
        <p:txBody>
          <a:bodyPr wrap="square" rtlCol="0">
            <a:spAutoFit/>
          </a:bodyPr>
          <a:lstStyle/>
          <a:p>
            <a:r>
              <a:rPr lang="en-US" sz="1600" i="1" dirty="0" smtClean="0">
                <a:solidFill>
                  <a:srgbClr val="064E83"/>
                </a:solidFill>
                <a:cs typeface="Times New Roman" pitchFamily="18" charset="0"/>
                <a:sym typeface="Wingdings" panose="05000000000000000000" pitchFamily="2" charset="2"/>
              </a:rPr>
              <a:t>currently employed in the Finite-Volume Module (FVM) of the Integrated Forecasting System (IFS)</a:t>
            </a:r>
          </a:p>
        </p:txBody>
      </p:sp>
      <p:sp>
        <p:nvSpPr>
          <p:cNvPr id="17" name="TextBox 16"/>
          <p:cNvSpPr txBox="1"/>
          <p:nvPr/>
        </p:nvSpPr>
        <p:spPr>
          <a:xfrm>
            <a:off x="7883605" y="1697117"/>
            <a:ext cx="1013265" cy="461665"/>
          </a:xfrm>
          <a:prstGeom prst="rect">
            <a:avLst/>
          </a:prstGeom>
          <a:noFill/>
        </p:spPr>
        <p:txBody>
          <a:bodyPr wrap="square" rtlCol="0">
            <a:spAutoFit/>
          </a:bodyPr>
          <a:lstStyle/>
          <a:p>
            <a:r>
              <a:rPr lang="en-US" sz="2400" b="1" dirty="0" smtClean="0">
                <a:solidFill>
                  <a:srgbClr val="FF0000"/>
                </a:solidFill>
              </a:rPr>
              <a:t>GBIS</a:t>
            </a:r>
            <a:endParaRPr lang="en-US" sz="2400" b="1" dirty="0">
              <a:solidFill>
                <a:srgbClr val="FF0000"/>
              </a:solidFill>
            </a:endParaRPr>
          </a:p>
        </p:txBody>
      </p:sp>
    </p:spTree>
    <p:extLst>
      <p:ext uri="{BB962C8B-B14F-4D97-AF65-F5344CB8AC3E}">
        <p14:creationId xmlns:p14="http://schemas.microsoft.com/office/powerpoint/2010/main" val="2351890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7</a:t>
            </a:fld>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270" y="2950260"/>
            <a:ext cx="6751427" cy="3291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110" y="155275"/>
            <a:ext cx="3416058" cy="279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95276" y="1149662"/>
            <a:ext cx="2837883" cy="461665"/>
          </a:xfrm>
          <a:prstGeom prst="rect">
            <a:avLst/>
          </a:prstGeom>
          <a:noFill/>
        </p:spPr>
        <p:txBody>
          <a:bodyPr wrap="square" rtlCol="0">
            <a:spAutoFit/>
          </a:bodyPr>
          <a:lstStyle/>
          <a:p>
            <a:r>
              <a:rPr lang="en-US" sz="2400" dirty="0" smtClean="0">
                <a:solidFill>
                  <a:srgbClr val="064E83"/>
                </a:solidFill>
                <a:cs typeface="Times New Roman" pitchFamily="18" charset="0"/>
              </a:rPr>
              <a:t> </a:t>
            </a:r>
            <a:r>
              <a:rPr lang="en-US" sz="2400" b="1" dirty="0" smtClean="0">
                <a:solidFill>
                  <a:srgbClr val="FF0000"/>
                </a:solidFill>
                <a:cs typeface="Times New Roman" pitchFamily="18" charset="0"/>
              </a:rPr>
              <a:t>FVM (REF) &amp; IFS</a:t>
            </a:r>
            <a:endParaRPr lang="en-US" sz="2400" b="1" dirty="0">
              <a:solidFill>
                <a:srgbClr val="FF0000"/>
              </a:solidFill>
              <a:cs typeface="Times New Roman" pitchFamily="18" charset="0"/>
            </a:endParaRPr>
          </a:p>
        </p:txBody>
      </p:sp>
    </p:spTree>
    <p:extLst>
      <p:ext uri="{BB962C8B-B14F-4D97-AF65-F5344CB8AC3E}">
        <p14:creationId xmlns:p14="http://schemas.microsoft.com/office/powerpoint/2010/main" val="1767235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8</a:t>
            </a:fld>
            <a:endParaRPr lang="en-US" dirty="0"/>
          </a:p>
        </p:txBody>
      </p:sp>
      <p:sp>
        <p:nvSpPr>
          <p:cNvPr id="5" name="TextBox 4"/>
          <p:cNvSpPr txBox="1"/>
          <p:nvPr/>
        </p:nvSpPr>
        <p:spPr>
          <a:xfrm>
            <a:off x="3001588" y="6132"/>
            <a:ext cx="3126066" cy="461665"/>
          </a:xfrm>
          <a:prstGeom prst="rect">
            <a:avLst/>
          </a:prstGeom>
          <a:noFill/>
        </p:spPr>
        <p:txBody>
          <a:bodyPr wrap="square" rtlCol="0">
            <a:spAutoFit/>
          </a:bodyPr>
          <a:lstStyle/>
          <a:p>
            <a:r>
              <a:rPr lang="en-US" sz="2400" b="1" dirty="0" smtClean="0">
                <a:solidFill>
                  <a:srgbClr val="064E83"/>
                </a:solidFill>
                <a:cs typeface="Times New Roman" pitchFamily="18" charset="0"/>
              </a:rPr>
              <a:t>Numerical solutions</a:t>
            </a:r>
            <a:endParaRPr lang="en-US" sz="2400" dirty="0">
              <a:solidFill>
                <a:srgbClr val="064E83"/>
              </a:solidFill>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70" y="4578530"/>
            <a:ext cx="75057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278507" y="4052413"/>
            <a:ext cx="3094085" cy="369332"/>
          </a:xfrm>
        </p:spPr>
        <p:txBody>
          <a:bodyPr/>
          <a:lstStyle/>
          <a:p>
            <a:r>
              <a:rPr lang="en-US" sz="2000" b="1" dirty="0" smtClean="0">
                <a:latin typeface="+mn-lt"/>
              </a:rPr>
              <a:t>Template NFT algorithm:</a:t>
            </a:r>
            <a:endParaRPr lang="en-US" sz="2000" b="1" dirty="0">
              <a:latin typeface="+mn-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952" y="1171755"/>
            <a:ext cx="737235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219132" y="659923"/>
            <a:ext cx="6218738" cy="369332"/>
          </a:xfrm>
          <a:prstGeom prst="rect">
            <a:avLst/>
          </a:prstGeom>
        </p:spPr>
        <p:txBody>
          <a:bodyPr lIns="0" tIns="0" rIns="0" bIns="0"/>
          <a:lstStyle>
            <a:lvl1pPr algn="l" defTabSz="457200" rtl="0" eaLnBrk="1" latinLnBrk="0" hangingPunct="1">
              <a:lnSpc>
                <a:spcPts val="2800"/>
              </a:lnSpc>
              <a:spcBef>
                <a:spcPct val="0"/>
              </a:spcBef>
              <a:buNone/>
              <a:defRPr sz="2400" kern="1200">
                <a:solidFill>
                  <a:srgbClr val="064E83"/>
                </a:solidFill>
                <a:latin typeface="+mj-lt"/>
                <a:ea typeface="+mj-ea"/>
                <a:cs typeface="+mj-cs"/>
              </a:defRPr>
            </a:lvl1pPr>
          </a:lstStyle>
          <a:p>
            <a:r>
              <a:rPr lang="en-US" sz="2000" b="1" dirty="0">
                <a:latin typeface="+mn-lt"/>
              </a:rPr>
              <a:t> </a:t>
            </a:r>
            <a:r>
              <a:rPr lang="en-US" sz="2000" b="1" dirty="0" smtClean="0">
                <a:latin typeface="+mn-lt"/>
              </a:rPr>
              <a:t>Conservation form of </a:t>
            </a:r>
            <a:r>
              <a:rPr lang="en-US" sz="2000" b="1" dirty="0" err="1" smtClean="0">
                <a:latin typeface="+mn-lt"/>
              </a:rPr>
              <a:t>perturbational</a:t>
            </a:r>
            <a:r>
              <a:rPr lang="en-US" sz="2000" b="1" dirty="0" smtClean="0">
                <a:latin typeface="+mn-lt"/>
              </a:rPr>
              <a:t> PDEs (GBIS):</a:t>
            </a:r>
            <a:endParaRPr lang="en-US" sz="2000" b="1" dirty="0">
              <a:latin typeface="+mn-lt"/>
            </a:endParaRPr>
          </a:p>
        </p:txBody>
      </p:sp>
    </p:spTree>
    <p:extLst>
      <p:ext uri="{BB962C8B-B14F-4D97-AF65-F5344CB8AC3E}">
        <p14:creationId xmlns:p14="http://schemas.microsoft.com/office/powerpoint/2010/main" val="1836393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B0B0F-E794-1244-9699-107C60B9C23A}" type="slidenum">
              <a:rPr lang="en-US" smtClean="0"/>
              <a:pPr/>
              <a:t>9</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453" y="621043"/>
            <a:ext cx="68008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4475" y="127653"/>
            <a:ext cx="5376304" cy="338554"/>
          </a:xfrm>
          <a:prstGeom prst="rect">
            <a:avLst/>
          </a:prstGeom>
          <a:noFill/>
        </p:spPr>
        <p:txBody>
          <a:bodyPr wrap="square" rtlCol="0">
            <a:spAutoFit/>
          </a:bodyPr>
          <a:lstStyle/>
          <a:p>
            <a:r>
              <a:rPr lang="en-US" sz="1600" i="1" dirty="0" smtClean="0">
                <a:solidFill>
                  <a:srgbClr val="064E83"/>
                </a:solidFill>
                <a:cs typeface="Times New Roman" pitchFamily="18" charset="0"/>
                <a:sym typeface="Wingdings" panose="05000000000000000000" pitchFamily="2" charset="2"/>
              </a:rPr>
              <a:t>Step 1: mass continuity &amp; </a:t>
            </a:r>
            <a:r>
              <a:rPr lang="en-US" sz="1600" i="1" dirty="0" err="1" smtClean="0">
                <a:solidFill>
                  <a:srgbClr val="064E83"/>
                </a:solidFill>
                <a:cs typeface="Times New Roman" pitchFamily="18" charset="0"/>
                <a:sym typeface="Wingdings" panose="05000000000000000000" pitchFamily="2" charset="2"/>
              </a:rPr>
              <a:t>advectors</a:t>
            </a:r>
            <a:r>
              <a:rPr lang="en-US" sz="1600" i="1" dirty="0" smtClean="0">
                <a:solidFill>
                  <a:srgbClr val="064E83"/>
                </a:solidFill>
                <a:cs typeface="Times New Roman" pitchFamily="18" charset="0"/>
                <a:sym typeface="Wingdings" panose="05000000000000000000" pitchFamily="2" charset="2"/>
              </a:rPr>
              <a:t> for specific variables</a:t>
            </a:r>
          </a:p>
        </p:txBody>
      </p:sp>
      <p:sp>
        <p:nvSpPr>
          <p:cNvPr id="7" name="TextBox 6"/>
          <p:cNvSpPr txBox="1"/>
          <p:nvPr/>
        </p:nvSpPr>
        <p:spPr>
          <a:xfrm>
            <a:off x="250624" y="1265704"/>
            <a:ext cx="6755821" cy="338554"/>
          </a:xfrm>
          <a:prstGeom prst="rect">
            <a:avLst/>
          </a:prstGeom>
          <a:noFill/>
        </p:spPr>
        <p:txBody>
          <a:bodyPr wrap="square" rtlCol="0">
            <a:spAutoFit/>
          </a:bodyPr>
          <a:lstStyle/>
          <a:p>
            <a:r>
              <a:rPr lang="en-US" sz="1600" i="1" dirty="0" smtClean="0">
                <a:solidFill>
                  <a:srgbClr val="064E83"/>
                </a:solidFill>
                <a:cs typeface="Times New Roman" pitchFamily="18" charset="0"/>
                <a:sym typeface="Wingdings" panose="05000000000000000000" pitchFamily="2" charset="2"/>
              </a:rPr>
              <a:t>Step 2: </a:t>
            </a:r>
            <a:r>
              <a:rPr lang="en-US" sz="1600" i="1" dirty="0" err="1" smtClean="0">
                <a:solidFill>
                  <a:srgbClr val="064E83"/>
                </a:solidFill>
                <a:cs typeface="Times New Roman" pitchFamily="18" charset="0"/>
                <a:sym typeface="Wingdings" panose="05000000000000000000" pitchFamily="2" charset="2"/>
              </a:rPr>
              <a:t>advecting</a:t>
            </a:r>
            <a:r>
              <a:rPr lang="en-US" sz="1600" i="1" dirty="0">
                <a:solidFill>
                  <a:srgbClr val="064E83"/>
                </a:solidFill>
                <a:cs typeface="Times New Roman" pitchFamily="18" charset="0"/>
                <a:sym typeface="Wingdings" panose="05000000000000000000" pitchFamily="2" charset="2"/>
              </a:rPr>
              <a:t> </a:t>
            </a:r>
            <a:r>
              <a:rPr lang="en-US" sz="1600" i="1" dirty="0" smtClean="0">
                <a:solidFill>
                  <a:srgbClr val="064E83"/>
                </a:solidFill>
                <a:cs typeface="Times New Roman" pitchFamily="18" charset="0"/>
                <a:sym typeface="Wingdings" panose="05000000000000000000" pitchFamily="2" charset="2"/>
              </a:rPr>
              <a:t>specific variables &amp; formulating semi-implicit solver</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711223"/>
            <a:ext cx="63246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2" y="4315934"/>
            <a:ext cx="68103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50624" y="3834880"/>
            <a:ext cx="913161" cy="338554"/>
          </a:xfrm>
          <a:prstGeom prst="rect">
            <a:avLst/>
          </a:prstGeom>
          <a:noFill/>
        </p:spPr>
        <p:txBody>
          <a:bodyPr wrap="square" rtlCol="0">
            <a:spAutoFit/>
          </a:bodyPr>
          <a:lstStyle/>
          <a:p>
            <a:r>
              <a:rPr lang="en-US" sz="1600" i="1" dirty="0" smtClean="0">
                <a:solidFill>
                  <a:srgbClr val="064E83"/>
                </a:solidFill>
                <a:cs typeface="Times New Roman" pitchFamily="18" charset="0"/>
                <a:sym typeface="Wingdings" panose="05000000000000000000" pitchFamily="2" charset="2"/>
              </a:rPr>
              <a:t>where</a:t>
            </a:r>
          </a:p>
        </p:txBody>
      </p:sp>
      <p:cxnSp>
        <p:nvCxnSpPr>
          <p:cNvPr id="8" name="Straight Arrow Connector 7"/>
          <p:cNvCxnSpPr/>
          <p:nvPr/>
        </p:nvCxnSpPr>
        <p:spPr>
          <a:xfrm>
            <a:off x="1769423" y="1971304"/>
            <a:ext cx="3491346" cy="985652"/>
          </a:xfrm>
          <a:prstGeom prst="straightConnector1">
            <a:avLst/>
          </a:prstGeom>
          <a:ln w="12700">
            <a:prstDash val="dash"/>
            <a:tailEnd type="arrow"/>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712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ECMWF Light 4:3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4242</TotalTime>
  <Words>720</Words>
  <Application>Microsoft Office PowerPoint</Application>
  <PresentationFormat>On-screen Show (4:3)</PresentationFormat>
  <Paragraphs>78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ECMWF Light 4:3 blue</vt:lpstr>
      <vt:lpstr>PowerPoint Presentation</vt:lpstr>
      <vt:lpstr>PowerPoint Presentation</vt:lpstr>
      <vt:lpstr>PowerPoint Presentation</vt:lpstr>
      <vt:lpstr>PowerPoint Presentation</vt:lpstr>
      <vt:lpstr>PowerPoint Presentation</vt:lpstr>
      <vt:lpstr>Discussion</vt:lpstr>
      <vt:lpstr>PowerPoint Presentation</vt:lpstr>
      <vt:lpstr>Template NFT algorithm:</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ECMWF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Hine</dc:creator>
  <cp:lastModifiedBy>retsam idej</cp:lastModifiedBy>
  <cp:revision>490</cp:revision>
  <cp:lastPrinted>2014-11-19T12:15:44Z</cp:lastPrinted>
  <dcterms:created xsi:type="dcterms:W3CDTF">2015-02-06T10:24:34Z</dcterms:created>
  <dcterms:modified xsi:type="dcterms:W3CDTF">2018-04-01T07:56:06Z</dcterms:modified>
</cp:coreProperties>
</file>